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6"/>
  </p:notesMasterIdLst>
  <p:sldIdLst>
    <p:sldId id="271" r:id="rId2"/>
    <p:sldId id="306" r:id="rId3"/>
    <p:sldId id="307" r:id="rId4"/>
    <p:sldId id="308" r:id="rId5"/>
    <p:sldId id="309" r:id="rId6"/>
    <p:sldId id="272" r:id="rId7"/>
    <p:sldId id="304" r:id="rId8"/>
    <p:sldId id="305" r:id="rId9"/>
    <p:sldId id="282" r:id="rId10"/>
    <p:sldId id="283" r:id="rId11"/>
    <p:sldId id="284" r:id="rId12"/>
    <p:sldId id="286" r:id="rId13"/>
    <p:sldId id="285" r:id="rId14"/>
    <p:sldId id="274" r:id="rId15"/>
    <p:sldId id="279" r:id="rId16"/>
    <p:sldId id="281" r:id="rId17"/>
    <p:sldId id="280" r:id="rId18"/>
    <p:sldId id="275" r:id="rId19"/>
    <p:sldId id="256" r:id="rId20"/>
    <p:sldId id="310" r:id="rId21"/>
    <p:sldId id="276" r:id="rId22"/>
    <p:sldId id="277" r:id="rId23"/>
    <p:sldId id="278" r:id="rId24"/>
    <p:sldId id="257" r:id="rId25"/>
    <p:sldId id="261" r:id="rId26"/>
    <p:sldId id="262" r:id="rId27"/>
    <p:sldId id="263" r:id="rId28"/>
    <p:sldId id="311" r:id="rId29"/>
    <p:sldId id="265" r:id="rId30"/>
    <p:sldId id="264" r:id="rId31"/>
    <p:sldId id="266" r:id="rId32"/>
    <p:sldId id="267" r:id="rId33"/>
    <p:sldId id="269" r:id="rId34"/>
    <p:sldId id="270" r:id="rId35"/>
    <p:sldId id="268" r:id="rId36"/>
    <p:sldId id="312" r:id="rId37"/>
    <p:sldId id="273" r:id="rId38"/>
    <p:sldId id="303" r:id="rId39"/>
    <p:sldId id="287" r:id="rId40"/>
    <p:sldId id="288" r:id="rId41"/>
    <p:sldId id="289" r:id="rId42"/>
    <p:sldId id="291" r:id="rId43"/>
    <p:sldId id="295" r:id="rId44"/>
    <p:sldId id="292" r:id="rId45"/>
    <p:sldId id="293" r:id="rId46"/>
    <p:sldId id="294" r:id="rId47"/>
    <p:sldId id="296" r:id="rId48"/>
    <p:sldId id="300" r:id="rId49"/>
    <p:sldId id="259" r:id="rId50"/>
    <p:sldId id="260" r:id="rId51"/>
    <p:sldId id="301" r:id="rId52"/>
    <p:sldId id="290" r:id="rId53"/>
    <p:sldId id="314" r:id="rId54"/>
    <p:sldId id="299"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60"/>
  </p:normalViewPr>
  <p:slideViewPr>
    <p:cSldViewPr snapToGrid="0">
      <p:cViewPr varScale="1">
        <p:scale>
          <a:sx n="59" d="100"/>
          <a:sy n="59" d="100"/>
        </p:scale>
        <p:origin x="1000"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customXml" Target="../customXml/item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E36C0-3F83-413C-96C0-018E0C29B955}" type="datetimeFigureOut">
              <a:rPr lang="en-IN" smtClean="0"/>
              <a:t>09-01-2024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2D587C-16C8-43B6-B5B3-3C99ABD56DFF}" type="slidenum">
              <a:rPr lang="en-IN" smtClean="0"/>
              <a:t>‹#›</a:t>
            </a:fld>
            <a:endParaRPr lang="en-IN"/>
          </a:p>
        </p:txBody>
      </p:sp>
    </p:spTree>
    <p:extLst>
      <p:ext uri="{BB962C8B-B14F-4D97-AF65-F5344CB8AC3E}">
        <p14:creationId xmlns:p14="http://schemas.microsoft.com/office/powerpoint/2010/main" val="305480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32D587C-16C8-43B6-B5B3-3C99ABD56DFF}" type="slidenum">
              <a:rPr lang="en-IN" smtClean="0"/>
              <a:t>21</a:t>
            </a:fld>
            <a:endParaRPr lang="en-IN"/>
          </a:p>
        </p:txBody>
      </p:sp>
    </p:spTree>
    <p:extLst>
      <p:ext uri="{BB962C8B-B14F-4D97-AF65-F5344CB8AC3E}">
        <p14:creationId xmlns:p14="http://schemas.microsoft.com/office/powerpoint/2010/main" val="3445365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32D587C-16C8-43B6-B5B3-3C99ABD56DFF}" type="slidenum">
              <a:rPr lang="en-IN" smtClean="0"/>
              <a:t>23</a:t>
            </a:fld>
            <a:endParaRPr lang="en-IN"/>
          </a:p>
        </p:txBody>
      </p:sp>
    </p:spTree>
    <p:extLst>
      <p:ext uri="{BB962C8B-B14F-4D97-AF65-F5344CB8AC3E}">
        <p14:creationId xmlns:p14="http://schemas.microsoft.com/office/powerpoint/2010/main" val="2215074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32D587C-16C8-43B6-B5B3-3C99ABD56DFF}" type="slidenum">
              <a:rPr lang="en-IN" smtClean="0"/>
              <a:t>42</a:t>
            </a:fld>
            <a:endParaRPr lang="en-IN"/>
          </a:p>
        </p:txBody>
      </p:sp>
    </p:spTree>
    <p:extLst>
      <p:ext uri="{BB962C8B-B14F-4D97-AF65-F5344CB8AC3E}">
        <p14:creationId xmlns:p14="http://schemas.microsoft.com/office/powerpoint/2010/main" val="4243190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9087DA-4525-4463-9256-30D22004ACD4}" type="datetimeFigureOut">
              <a:rPr lang="en-IN" smtClean="0"/>
              <a:t>09-01-2024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90808C-599E-4C0E-975A-5638931F70A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789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9087DA-4525-4463-9256-30D22004ACD4}" type="datetimeFigureOut">
              <a:rPr lang="en-IN" smtClean="0"/>
              <a:t>09-01-2024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90808C-599E-4C0E-975A-5638931F70A9}" type="slidenum">
              <a:rPr lang="en-IN" smtClean="0"/>
              <a:t>‹#›</a:t>
            </a:fld>
            <a:endParaRPr lang="en-IN"/>
          </a:p>
        </p:txBody>
      </p:sp>
    </p:spTree>
    <p:extLst>
      <p:ext uri="{BB962C8B-B14F-4D97-AF65-F5344CB8AC3E}">
        <p14:creationId xmlns:p14="http://schemas.microsoft.com/office/powerpoint/2010/main" val="1236338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9087DA-4525-4463-9256-30D22004ACD4}" type="datetimeFigureOut">
              <a:rPr lang="en-IN" smtClean="0"/>
              <a:t>09-01-2024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90808C-599E-4C0E-975A-5638931F70A9}" type="slidenum">
              <a:rPr lang="en-IN" smtClean="0"/>
              <a:t>‹#›</a:t>
            </a:fld>
            <a:endParaRPr lang="en-IN"/>
          </a:p>
        </p:txBody>
      </p:sp>
    </p:spTree>
    <p:extLst>
      <p:ext uri="{BB962C8B-B14F-4D97-AF65-F5344CB8AC3E}">
        <p14:creationId xmlns:p14="http://schemas.microsoft.com/office/powerpoint/2010/main" val="820749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9087DA-4525-4463-9256-30D22004ACD4}" type="datetimeFigureOut">
              <a:rPr lang="en-IN" smtClean="0"/>
              <a:t>09-01-2024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90808C-599E-4C0E-975A-5638931F70A9}" type="slidenum">
              <a:rPr lang="en-IN" smtClean="0"/>
              <a:t>‹#›</a:t>
            </a:fld>
            <a:endParaRPr lang="en-IN"/>
          </a:p>
        </p:txBody>
      </p:sp>
    </p:spTree>
    <p:extLst>
      <p:ext uri="{BB962C8B-B14F-4D97-AF65-F5344CB8AC3E}">
        <p14:creationId xmlns:p14="http://schemas.microsoft.com/office/powerpoint/2010/main" val="2749862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9087DA-4525-4463-9256-30D22004ACD4}" type="datetimeFigureOut">
              <a:rPr lang="en-IN" smtClean="0"/>
              <a:t>09-01-2024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90808C-599E-4C0E-975A-5638931F70A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671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9087DA-4525-4463-9256-30D22004ACD4}" type="datetimeFigureOut">
              <a:rPr lang="en-IN" smtClean="0"/>
              <a:t>09-01-2024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90808C-599E-4C0E-975A-5638931F70A9}" type="slidenum">
              <a:rPr lang="en-IN" smtClean="0"/>
              <a:t>‹#›</a:t>
            </a:fld>
            <a:endParaRPr lang="en-IN"/>
          </a:p>
        </p:txBody>
      </p:sp>
    </p:spTree>
    <p:extLst>
      <p:ext uri="{BB962C8B-B14F-4D97-AF65-F5344CB8AC3E}">
        <p14:creationId xmlns:p14="http://schemas.microsoft.com/office/powerpoint/2010/main" val="1349178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9087DA-4525-4463-9256-30D22004ACD4}" type="datetimeFigureOut">
              <a:rPr lang="en-IN" smtClean="0"/>
              <a:t>09-01-2024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190808C-599E-4C0E-975A-5638931F70A9}" type="slidenum">
              <a:rPr lang="en-IN" smtClean="0"/>
              <a:t>‹#›</a:t>
            </a:fld>
            <a:endParaRPr lang="en-IN"/>
          </a:p>
        </p:txBody>
      </p:sp>
    </p:spTree>
    <p:extLst>
      <p:ext uri="{BB962C8B-B14F-4D97-AF65-F5344CB8AC3E}">
        <p14:creationId xmlns:p14="http://schemas.microsoft.com/office/powerpoint/2010/main" val="2733814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9087DA-4525-4463-9256-30D22004ACD4}" type="datetimeFigureOut">
              <a:rPr lang="en-IN" smtClean="0"/>
              <a:t>09-01-2024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190808C-599E-4C0E-975A-5638931F70A9}" type="slidenum">
              <a:rPr lang="en-IN" smtClean="0"/>
              <a:t>‹#›</a:t>
            </a:fld>
            <a:endParaRPr lang="en-IN"/>
          </a:p>
        </p:txBody>
      </p:sp>
    </p:spTree>
    <p:extLst>
      <p:ext uri="{BB962C8B-B14F-4D97-AF65-F5344CB8AC3E}">
        <p14:creationId xmlns:p14="http://schemas.microsoft.com/office/powerpoint/2010/main" val="253236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F9087DA-4525-4463-9256-30D22004ACD4}" type="datetimeFigureOut">
              <a:rPr lang="en-IN" smtClean="0"/>
              <a:t>09-01-2024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C190808C-599E-4C0E-975A-5638931F70A9}" type="slidenum">
              <a:rPr lang="en-IN" smtClean="0"/>
              <a:t>‹#›</a:t>
            </a:fld>
            <a:endParaRPr lang="en-IN"/>
          </a:p>
        </p:txBody>
      </p:sp>
    </p:spTree>
    <p:extLst>
      <p:ext uri="{BB962C8B-B14F-4D97-AF65-F5344CB8AC3E}">
        <p14:creationId xmlns:p14="http://schemas.microsoft.com/office/powerpoint/2010/main" val="3802959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F9087DA-4525-4463-9256-30D22004ACD4}" type="datetimeFigureOut">
              <a:rPr lang="en-IN" smtClean="0"/>
              <a:t>09-01-2024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190808C-599E-4C0E-975A-5638931F70A9}" type="slidenum">
              <a:rPr lang="en-IN" smtClean="0"/>
              <a:t>‹#›</a:t>
            </a:fld>
            <a:endParaRPr lang="en-IN"/>
          </a:p>
        </p:txBody>
      </p:sp>
    </p:spTree>
    <p:extLst>
      <p:ext uri="{BB962C8B-B14F-4D97-AF65-F5344CB8AC3E}">
        <p14:creationId xmlns:p14="http://schemas.microsoft.com/office/powerpoint/2010/main" val="2091644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9087DA-4525-4463-9256-30D22004ACD4}" type="datetimeFigureOut">
              <a:rPr lang="en-IN" smtClean="0"/>
              <a:t>09-01-2024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90808C-599E-4C0E-975A-5638931F70A9}" type="slidenum">
              <a:rPr lang="en-IN" smtClean="0"/>
              <a:t>‹#›</a:t>
            </a:fld>
            <a:endParaRPr lang="en-IN"/>
          </a:p>
        </p:txBody>
      </p:sp>
    </p:spTree>
    <p:extLst>
      <p:ext uri="{BB962C8B-B14F-4D97-AF65-F5344CB8AC3E}">
        <p14:creationId xmlns:p14="http://schemas.microsoft.com/office/powerpoint/2010/main" val="2763098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F9087DA-4525-4463-9256-30D22004ACD4}" type="datetimeFigureOut">
              <a:rPr lang="en-IN" smtClean="0"/>
              <a:t>09-01-2024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190808C-599E-4C0E-975A-5638931F70A9}"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29466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3.wdp"/><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8A3F-1943-C308-33CE-32F86F70A71B}"/>
              </a:ext>
            </a:extLst>
          </p:cNvPr>
          <p:cNvSpPr>
            <a:spLocks noGrp="1"/>
          </p:cNvSpPr>
          <p:nvPr>
            <p:ph type="ctrTitle"/>
          </p:nvPr>
        </p:nvSpPr>
        <p:spPr>
          <a:xfrm>
            <a:off x="1097279" y="758952"/>
            <a:ext cx="10822577" cy="3696668"/>
          </a:xfrm>
        </p:spPr>
        <p:txBody>
          <a:bodyPr/>
          <a:lstStyle/>
          <a:p>
            <a:pPr algn="ctr"/>
            <a:r>
              <a:rPr lang="en-IN" dirty="0">
                <a:solidFill>
                  <a:srgbClr val="0070C0"/>
                </a:solidFill>
              </a:rPr>
              <a:t>BIG DATA ANALYTICS</a:t>
            </a:r>
            <a:br>
              <a:rPr lang="en-IN" dirty="0">
                <a:solidFill>
                  <a:srgbClr val="0070C0"/>
                </a:solidFill>
              </a:rPr>
            </a:br>
            <a:r>
              <a:rPr lang="en-IN" dirty="0">
                <a:solidFill>
                  <a:srgbClr val="0070C0"/>
                </a:solidFill>
              </a:rPr>
              <a:t>(</a:t>
            </a:r>
            <a:r>
              <a:rPr lang="en-IN" dirty="0">
                <a:solidFill>
                  <a:srgbClr val="002060"/>
                </a:solidFill>
              </a:rPr>
              <a:t>DSE 3264</a:t>
            </a:r>
            <a:r>
              <a:rPr lang="en-IN" dirty="0">
                <a:solidFill>
                  <a:srgbClr val="0070C0"/>
                </a:solidFill>
              </a:rPr>
              <a:t>)</a:t>
            </a:r>
            <a:br>
              <a:rPr lang="en-IN" dirty="0"/>
            </a:br>
            <a:endParaRPr lang="en-IN" dirty="0"/>
          </a:p>
        </p:txBody>
      </p:sp>
      <p:sp>
        <p:nvSpPr>
          <p:cNvPr id="3" name="Subtitle 2">
            <a:extLst>
              <a:ext uri="{FF2B5EF4-FFF2-40B4-BE49-F238E27FC236}">
                <a16:creationId xmlns:a16="http://schemas.microsoft.com/office/drawing/2014/main" id="{FD84BC97-3B21-0E8E-5A54-FB963FF5E3EE}"/>
              </a:ext>
            </a:extLst>
          </p:cNvPr>
          <p:cNvSpPr>
            <a:spLocks noGrp="1"/>
          </p:cNvSpPr>
          <p:nvPr>
            <p:ph type="subTitle" idx="1"/>
          </p:nvPr>
        </p:nvSpPr>
        <p:spPr>
          <a:xfrm>
            <a:off x="1100051" y="4455620"/>
            <a:ext cx="10058400" cy="1781894"/>
          </a:xfrm>
        </p:spPr>
        <p:txBody>
          <a:bodyPr>
            <a:normAutofit fontScale="92500" lnSpcReduction="10000"/>
          </a:bodyPr>
          <a:lstStyle/>
          <a:p>
            <a:r>
              <a:rPr lang="en-IN" cap="none" dirty="0">
                <a:solidFill>
                  <a:schemeClr val="accent1"/>
                </a:solidFill>
              </a:rPr>
              <a:t>Faculty Name</a:t>
            </a:r>
            <a:r>
              <a:rPr lang="en-IN" dirty="0">
                <a:solidFill>
                  <a:schemeClr val="accent1"/>
                </a:solidFill>
              </a:rPr>
              <a:t>:</a:t>
            </a:r>
          </a:p>
          <a:p>
            <a:r>
              <a:rPr lang="en-IN" b="1" i="1" cap="none" dirty="0">
                <a:solidFill>
                  <a:srgbClr val="002060"/>
                </a:solidFill>
              </a:rPr>
              <a:t>Shavantrevva S </a:t>
            </a:r>
            <a:r>
              <a:rPr lang="en-IN" b="1" i="1" cap="none" dirty="0" err="1">
                <a:solidFill>
                  <a:srgbClr val="002060"/>
                </a:solidFill>
              </a:rPr>
              <a:t>Bilakeri</a:t>
            </a:r>
            <a:r>
              <a:rPr lang="en-IN" b="1" i="1" cap="none" dirty="0">
                <a:solidFill>
                  <a:srgbClr val="002060"/>
                </a:solidFill>
              </a:rPr>
              <a:t> </a:t>
            </a:r>
            <a:r>
              <a:rPr lang="en-IN" b="1" i="1" dirty="0">
                <a:solidFill>
                  <a:srgbClr val="002060"/>
                </a:solidFill>
              </a:rPr>
              <a:t>(</a:t>
            </a:r>
            <a:r>
              <a:rPr lang="en-IN" b="1" i="1" dirty="0" err="1">
                <a:solidFill>
                  <a:srgbClr val="002060"/>
                </a:solidFill>
              </a:rPr>
              <a:t>ssb</a:t>
            </a:r>
            <a:r>
              <a:rPr lang="en-IN" b="1" i="1" dirty="0">
                <a:solidFill>
                  <a:srgbClr val="002060"/>
                </a:solidFill>
              </a:rPr>
              <a:t>)</a:t>
            </a:r>
          </a:p>
          <a:p>
            <a:r>
              <a:rPr lang="en-IN" b="1" i="1" cap="none" dirty="0">
                <a:solidFill>
                  <a:srgbClr val="002060"/>
                </a:solidFill>
              </a:rPr>
              <a:t>Assistant Professor, Dept of DSCA, MIT.</a:t>
            </a:r>
          </a:p>
          <a:p>
            <a:r>
              <a:rPr lang="en-IN" b="1" i="1" cap="none" dirty="0">
                <a:solidFill>
                  <a:schemeClr val="tx1"/>
                </a:solidFill>
              </a:rPr>
              <a:t>Phone No: </a:t>
            </a:r>
            <a:r>
              <a:rPr lang="en-IN" b="1" i="1" cap="none" dirty="0">
                <a:solidFill>
                  <a:srgbClr val="00B0F0"/>
                </a:solidFill>
              </a:rPr>
              <a:t>+91 8217228519 </a:t>
            </a:r>
            <a:r>
              <a:rPr lang="en-IN" b="1" i="1" cap="none" dirty="0">
                <a:solidFill>
                  <a:schemeClr val="tx1"/>
                </a:solidFill>
              </a:rPr>
              <a:t>E-mail:</a:t>
            </a:r>
            <a:r>
              <a:rPr lang="en-IN" b="1" i="1" cap="none" dirty="0">
                <a:solidFill>
                  <a:srgbClr val="00B0F0"/>
                </a:solidFill>
              </a:rPr>
              <a:t> ss.bilakeri@manipal.edu</a:t>
            </a:r>
          </a:p>
          <a:p>
            <a:endParaRPr lang="en-IN" b="1" i="1" cap="none" dirty="0">
              <a:solidFill>
                <a:srgbClr val="002060"/>
              </a:solidFill>
            </a:endParaRPr>
          </a:p>
        </p:txBody>
      </p:sp>
    </p:spTree>
    <p:extLst>
      <p:ext uri="{BB962C8B-B14F-4D97-AF65-F5344CB8AC3E}">
        <p14:creationId xmlns:p14="http://schemas.microsoft.com/office/powerpoint/2010/main" val="4167239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7169-8F98-0B0E-1F90-BFB9358647A9}"/>
              </a:ext>
            </a:extLst>
          </p:cNvPr>
          <p:cNvSpPr>
            <a:spLocks noGrp="1"/>
          </p:cNvSpPr>
          <p:nvPr>
            <p:ph type="title"/>
          </p:nvPr>
        </p:nvSpPr>
        <p:spPr/>
        <p:txBody>
          <a:bodyPr/>
          <a:lstStyle/>
          <a:p>
            <a:r>
              <a:rPr lang="en-IN" dirty="0"/>
              <a:t>TYPES OF DATA</a:t>
            </a:r>
          </a:p>
        </p:txBody>
      </p:sp>
      <p:pic>
        <p:nvPicPr>
          <p:cNvPr id="5" name="Content Placeholder 4">
            <a:extLst>
              <a:ext uri="{FF2B5EF4-FFF2-40B4-BE49-F238E27FC236}">
                <a16:creationId xmlns:a16="http://schemas.microsoft.com/office/drawing/2014/main" id="{9B836445-A6C9-AFAF-E6A5-3703F7D47C29}"/>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bright="32000"/>
                    </a14:imgEffect>
                  </a14:imgLayer>
                </a14:imgProps>
              </a:ext>
            </a:extLst>
          </a:blip>
          <a:srcRect l="30852" t="26460" r="41235" b="56229"/>
          <a:stretch/>
        </p:blipFill>
        <p:spPr>
          <a:xfrm>
            <a:off x="620486" y="1948542"/>
            <a:ext cx="8425492" cy="2939144"/>
          </a:xfrm>
        </p:spPr>
      </p:pic>
    </p:spTree>
    <p:extLst>
      <p:ext uri="{BB962C8B-B14F-4D97-AF65-F5344CB8AC3E}">
        <p14:creationId xmlns:p14="http://schemas.microsoft.com/office/powerpoint/2010/main" val="2528336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7C3A9-18C3-88EF-2FBF-FD54F3F77BF0}"/>
              </a:ext>
            </a:extLst>
          </p:cNvPr>
          <p:cNvSpPr>
            <a:spLocks noGrp="1"/>
          </p:cNvSpPr>
          <p:nvPr>
            <p:ph type="title"/>
          </p:nvPr>
        </p:nvSpPr>
        <p:spPr>
          <a:xfrm>
            <a:off x="1097280" y="286604"/>
            <a:ext cx="10058400" cy="899940"/>
          </a:xfrm>
        </p:spPr>
        <p:txBody>
          <a:bodyPr/>
          <a:lstStyle/>
          <a:p>
            <a:r>
              <a:rPr lang="en-IN" dirty="0">
                <a:solidFill>
                  <a:srgbClr val="FFC000"/>
                </a:solidFill>
              </a:rPr>
              <a:t>Structured</a:t>
            </a:r>
          </a:p>
        </p:txBody>
      </p:sp>
      <p:pic>
        <p:nvPicPr>
          <p:cNvPr id="5" name="Content Placeholder 4">
            <a:extLst>
              <a:ext uri="{FF2B5EF4-FFF2-40B4-BE49-F238E27FC236}">
                <a16:creationId xmlns:a16="http://schemas.microsoft.com/office/drawing/2014/main" id="{E307D0D9-926B-8B77-8DDC-C11928AFBB6D}"/>
              </a:ext>
            </a:extLst>
          </p:cNvPr>
          <p:cNvPicPr>
            <a:picLocks noGrp="1" noChangeAspect="1"/>
          </p:cNvPicPr>
          <p:nvPr>
            <p:ph idx="1"/>
          </p:nvPr>
        </p:nvPicPr>
        <p:blipFill rotWithShape="1">
          <a:blip r:embed="rId2"/>
          <a:srcRect l="25376" t="29874" r="36874" b="14923"/>
          <a:stretch/>
        </p:blipFill>
        <p:spPr>
          <a:xfrm>
            <a:off x="0" y="1339054"/>
            <a:ext cx="5910944" cy="4862227"/>
          </a:xfrm>
        </p:spPr>
      </p:pic>
      <p:sp>
        <p:nvSpPr>
          <p:cNvPr id="7" name="TextBox 6">
            <a:extLst>
              <a:ext uri="{FF2B5EF4-FFF2-40B4-BE49-F238E27FC236}">
                <a16:creationId xmlns:a16="http://schemas.microsoft.com/office/drawing/2014/main" id="{B556A6E4-6812-019F-5A57-6F461339A295}"/>
              </a:ext>
            </a:extLst>
          </p:cNvPr>
          <p:cNvSpPr txBox="1"/>
          <p:nvPr/>
        </p:nvSpPr>
        <p:spPr>
          <a:xfrm>
            <a:off x="5677572" y="1704320"/>
            <a:ext cx="6401216" cy="3139321"/>
          </a:xfrm>
          <a:prstGeom prst="rect">
            <a:avLst/>
          </a:prstGeom>
          <a:noFill/>
        </p:spPr>
        <p:txBody>
          <a:bodyPr wrap="square">
            <a:spAutoFit/>
          </a:bodyPr>
          <a:lstStyle/>
          <a:p>
            <a:pPr algn="just" fontAlgn="base">
              <a:buFont typeface="Arial" panose="020B0604020202020204" pitchFamily="34" charset="0"/>
              <a:buChar char="•"/>
            </a:pPr>
            <a:r>
              <a:rPr lang="en-US" dirty="0">
                <a:solidFill>
                  <a:srgbClr val="273239"/>
                </a:solidFill>
                <a:latin typeface="Times New Roman" panose="02020603050405020304" pitchFamily="18" charset="0"/>
                <a:cs typeface="Times New Roman" panose="02020603050405020304" pitchFamily="18" charset="0"/>
              </a:rPr>
              <a:t>D</a:t>
            </a:r>
            <a:r>
              <a:rPr lang="en-US" b="0" i="0" dirty="0">
                <a:solidFill>
                  <a:srgbClr val="273239"/>
                </a:solidFill>
                <a:effectLst/>
                <a:latin typeface="Times New Roman" panose="02020603050405020304" pitchFamily="18" charset="0"/>
                <a:cs typeface="Times New Roman" panose="02020603050405020304" pitchFamily="18" charset="0"/>
              </a:rPr>
              <a:t>ata that </a:t>
            </a:r>
            <a:r>
              <a:rPr lang="en-US" b="0" i="0" dirty="0">
                <a:solidFill>
                  <a:srgbClr val="FF0000"/>
                </a:solidFill>
                <a:effectLst/>
                <a:latin typeface="Times New Roman" panose="02020603050405020304" pitchFamily="18" charset="0"/>
                <a:cs typeface="Times New Roman" panose="02020603050405020304" pitchFamily="18" charset="0"/>
              </a:rPr>
              <a:t>resides in a fixed field </a:t>
            </a:r>
            <a:r>
              <a:rPr lang="en-US" b="0" i="0" dirty="0">
                <a:solidFill>
                  <a:srgbClr val="273239"/>
                </a:solidFill>
                <a:effectLst/>
                <a:latin typeface="Times New Roman" panose="02020603050405020304" pitchFamily="18" charset="0"/>
                <a:cs typeface="Times New Roman" panose="02020603050405020304" pitchFamily="18" charset="0"/>
              </a:rPr>
              <a:t>within a record.</a:t>
            </a:r>
          </a:p>
          <a:p>
            <a:pPr algn="just" fontAlgn="base"/>
            <a:endParaRPr lang="en-US" b="0" i="0" dirty="0">
              <a:solidFill>
                <a:srgbClr val="273239"/>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It is type of data most </a:t>
            </a:r>
            <a:r>
              <a:rPr lang="en-US" b="0" i="0" dirty="0">
                <a:solidFill>
                  <a:srgbClr val="FF0000"/>
                </a:solidFill>
                <a:effectLst/>
                <a:latin typeface="Times New Roman" panose="02020603050405020304" pitchFamily="18" charset="0"/>
                <a:cs typeface="Times New Roman" panose="02020603050405020304" pitchFamily="18" charset="0"/>
              </a:rPr>
              <a:t>familiar to our everyday lives</a:t>
            </a:r>
            <a:r>
              <a:rPr lang="en-US" b="0" i="0" dirty="0">
                <a:solidFill>
                  <a:srgbClr val="273239"/>
                </a:solidFill>
                <a:effectLst/>
                <a:latin typeface="Times New Roman" panose="02020603050405020304" pitchFamily="18" charset="0"/>
                <a:cs typeface="Times New Roman" panose="02020603050405020304" pitchFamily="18" charset="0"/>
              </a:rPr>
              <a:t>. </a:t>
            </a:r>
            <a:r>
              <a:rPr lang="en-US" dirty="0">
                <a:solidFill>
                  <a:srgbClr val="273239"/>
                </a:solidFill>
                <a:latin typeface="Times New Roman" panose="02020603050405020304" pitchFamily="18" charset="0"/>
                <a:cs typeface="Times New Roman" panose="02020603050405020304" pitchFamily="18" charset="0"/>
              </a:rPr>
              <a:t>E</a:t>
            </a:r>
            <a:r>
              <a:rPr lang="en-US" b="0" i="0" dirty="0">
                <a:solidFill>
                  <a:srgbClr val="273239"/>
                </a:solidFill>
                <a:effectLst/>
                <a:latin typeface="Times New Roman" panose="02020603050405020304" pitchFamily="18" charset="0"/>
                <a:cs typeface="Times New Roman" panose="02020603050405020304" pitchFamily="18" charset="0"/>
              </a:rPr>
              <a:t>x: birthday, address</a:t>
            </a:r>
          </a:p>
          <a:p>
            <a:pPr algn="just"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 A certain schema binds it, so all the data has the same set of properties. Structured data is also called relational data. </a:t>
            </a:r>
          </a:p>
          <a:p>
            <a:pPr algn="just" fontAlgn="base"/>
            <a:endParaRPr lang="en-US" dirty="0">
              <a:solidFill>
                <a:srgbClr val="273239"/>
              </a:solidFill>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It is split into multiple tables to </a:t>
            </a:r>
            <a:r>
              <a:rPr lang="en-US" b="0" i="0" dirty="0">
                <a:solidFill>
                  <a:srgbClr val="FF0000"/>
                </a:solidFill>
                <a:effectLst/>
                <a:latin typeface="Times New Roman" panose="02020603050405020304" pitchFamily="18" charset="0"/>
                <a:cs typeface="Times New Roman" panose="02020603050405020304" pitchFamily="18" charset="0"/>
              </a:rPr>
              <a:t>enhance the integrity of the data </a:t>
            </a:r>
            <a:r>
              <a:rPr lang="en-US" b="0" i="0" dirty="0">
                <a:solidFill>
                  <a:srgbClr val="273239"/>
                </a:solidFill>
                <a:effectLst/>
                <a:latin typeface="Times New Roman" panose="02020603050405020304" pitchFamily="18" charset="0"/>
                <a:cs typeface="Times New Roman" panose="02020603050405020304" pitchFamily="18" charset="0"/>
              </a:rPr>
              <a:t>by creating a single record to depict an entity. </a:t>
            </a:r>
          </a:p>
          <a:p>
            <a:pPr algn="just" fontAlgn="base"/>
            <a:endParaRPr lang="en-US" b="0" i="0" dirty="0">
              <a:solidFill>
                <a:srgbClr val="273239"/>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FF0000"/>
                </a:solidFill>
                <a:effectLst/>
                <a:latin typeface="Times New Roman" panose="02020603050405020304" pitchFamily="18" charset="0"/>
                <a:cs typeface="Times New Roman" panose="02020603050405020304" pitchFamily="18" charset="0"/>
              </a:rPr>
              <a:t>Relationships</a:t>
            </a:r>
            <a:r>
              <a:rPr lang="en-US" b="0" i="0" dirty="0">
                <a:solidFill>
                  <a:srgbClr val="273239"/>
                </a:solidFill>
                <a:effectLst/>
                <a:latin typeface="Times New Roman" panose="02020603050405020304" pitchFamily="18" charset="0"/>
                <a:cs typeface="Times New Roman" panose="02020603050405020304" pitchFamily="18" charset="0"/>
              </a:rPr>
              <a:t> are enforced by the application of </a:t>
            </a:r>
            <a:r>
              <a:rPr lang="en-US" b="0" i="0" dirty="0">
                <a:solidFill>
                  <a:srgbClr val="FF0000"/>
                </a:solidFill>
                <a:effectLst/>
                <a:latin typeface="Times New Roman" panose="02020603050405020304" pitchFamily="18" charset="0"/>
                <a:cs typeface="Times New Roman" panose="02020603050405020304" pitchFamily="18" charset="0"/>
              </a:rPr>
              <a:t>table constraints</a:t>
            </a:r>
            <a:r>
              <a:rPr lang="en-US" b="0" i="0" dirty="0">
                <a:solidFill>
                  <a:srgbClr val="273239"/>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76789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D4AC-B884-F558-121B-73D5AFC87D17}"/>
              </a:ext>
            </a:extLst>
          </p:cNvPr>
          <p:cNvSpPr>
            <a:spLocks noGrp="1"/>
          </p:cNvSpPr>
          <p:nvPr>
            <p:ph type="title"/>
          </p:nvPr>
        </p:nvSpPr>
        <p:spPr>
          <a:xfrm>
            <a:off x="185056" y="286603"/>
            <a:ext cx="10058400" cy="802759"/>
          </a:xfrm>
        </p:spPr>
        <p:txBody>
          <a:bodyPr/>
          <a:lstStyle/>
          <a:p>
            <a:r>
              <a:rPr lang="en-IN" dirty="0">
                <a:solidFill>
                  <a:srgbClr val="FFC000"/>
                </a:solidFill>
              </a:rPr>
              <a:t>Unstructured</a:t>
            </a:r>
          </a:p>
        </p:txBody>
      </p:sp>
      <p:pic>
        <p:nvPicPr>
          <p:cNvPr id="5" name="Content Placeholder 4">
            <a:extLst>
              <a:ext uri="{FF2B5EF4-FFF2-40B4-BE49-F238E27FC236}">
                <a16:creationId xmlns:a16="http://schemas.microsoft.com/office/drawing/2014/main" id="{6CAA1849-B0B1-4CA6-340F-1A86FE0801B8}"/>
              </a:ext>
            </a:extLst>
          </p:cNvPr>
          <p:cNvPicPr>
            <a:picLocks noGrp="1" noChangeAspect="1"/>
          </p:cNvPicPr>
          <p:nvPr>
            <p:ph idx="1"/>
          </p:nvPr>
        </p:nvPicPr>
        <p:blipFill rotWithShape="1">
          <a:blip r:embed="rId2"/>
          <a:srcRect l="25833" t="26356" r="29568" b="15734"/>
          <a:stretch/>
        </p:blipFill>
        <p:spPr>
          <a:xfrm>
            <a:off x="0" y="1089362"/>
            <a:ext cx="6265754" cy="5205548"/>
          </a:xfrm>
        </p:spPr>
      </p:pic>
      <p:sp>
        <p:nvSpPr>
          <p:cNvPr id="7" name="TextBox 6">
            <a:extLst>
              <a:ext uri="{FF2B5EF4-FFF2-40B4-BE49-F238E27FC236}">
                <a16:creationId xmlns:a16="http://schemas.microsoft.com/office/drawing/2014/main" id="{CB32934B-E5AB-D632-D3B2-E3804F283DA9}"/>
              </a:ext>
            </a:extLst>
          </p:cNvPr>
          <p:cNvSpPr txBox="1"/>
          <p:nvPr/>
        </p:nvSpPr>
        <p:spPr>
          <a:xfrm>
            <a:off x="5802086" y="981891"/>
            <a:ext cx="6096000" cy="3970318"/>
          </a:xfrm>
          <a:prstGeom prst="rect">
            <a:avLst/>
          </a:prstGeom>
          <a:noFill/>
        </p:spPr>
        <p:txBody>
          <a:bodyPr wrap="square">
            <a:spAutoFit/>
          </a:bodyPr>
          <a:lstStyle/>
          <a:p>
            <a:pPr algn="just"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Unstructured data is the kind of data that doesn’t </a:t>
            </a:r>
            <a:r>
              <a:rPr lang="en-US" b="0" i="0" dirty="0">
                <a:solidFill>
                  <a:srgbClr val="FF0000"/>
                </a:solidFill>
                <a:effectLst/>
                <a:latin typeface="Times New Roman" panose="02020603050405020304" pitchFamily="18" charset="0"/>
                <a:cs typeface="Times New Roman" panose="02020603050405020304" pitchFamily="18" charset="0"/>
              </a:rPr>
              <a:t>adhere to any definite schema or set of rules.</a:t>
            </a:r>
          </a:p>
          <a:p>
            <a:pPr algn="just" fontAlgn="base"/>
            <a:endParaRPr lang="en-US" b="0" i="0" dirty="0">
              <a:solidFill>
                <a:srgbClr val="FF0000"/>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 Its arrangement is </a:t>
            </a:r>
            <a:r>
              <a:rPr lang="en-US" b="0" i="0" dirty="0">
                <a:solidFill>
                  <a:srgbClr val="FF0000"/>
                </a:solidFill>
                <a:effectLst/>
                <a:latin typeface="Times New Roman" panose="02020603050405020304" pitchFamily="18" charset="0"/>
                <a:cs typeface="Times New Roman" panose="02020603050405020304" pitchFamily="18" charset="0"/>
              </a:rPr>
              <a:t>unplanned and haphazard. </a:t>
            </a:r>
          </a:p>
          <a:p>
            <a:pPr algn="just" fontAlgn="base"/>
            <a:endParaRPr lang="en-US" b="0" i="0" dirty="0">
              <a:solidFill>
                <a:srgbClr val="FF0000"/>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FF0000"/>
                </a:solidFill>
                <a:effectLst/>
                <a:latin typeface="Times New Roman" panose="02020603050405020304" pitchFamily="18" charset="0"/>
                <a:cs typeface="Times New Roman" panose="02020603050405020304" pitchFamily="18" charset="0"/>
              </a:rPr>
              <a:t>Photos, videos, text documents, and log files can be generally considered unstructured data. </a:t>
            </a:r>
          </a:p>
          <a:p>
            <a:pPr algn="just" fontAlgn="base">
              <a:buFont typeface="Arial" panose="020B0604020202020204" pitchFamily="34" charset="0"/>
              <a:buChar char="•"/>
            </a:pPr>
            <a:endParaRPr lang="en-US" dirty="0">
              <a:solidFill>
                <a:srgbClr val="FF0000"/>
              </a:solidFill>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Even though the </a:t>
            </a:r>
            <a:r>
              <a:rPr lang="en-US" b="0" i="0" dirty="0">
                <a:solidFill>
                  <a:srgbClr val="FF0000"/>
                </a:solidFill>
                <a:effectLst/>
                <a:latin typeface="Times New Roman" panose="02020603050405020304" pitchFamily="18" charset="0"/>
                <a:cs typeface="Times New Roman" panose="02020603050405020304" pitchFamily="18" charset="0"/>
              </a:rPr>
              <a:t>metadata accompanying an image or a video may be semi-structured,</a:t>
            </a:r>
            <a:r>
              <a:rPr lang="en-US" b="0" i="0" dirty="0">
                <a:solidFill>
                  <a:srgbClr val="273239"/>
                </a:solidFill>
                <a:effectLst/>
                <a:latin typeface="Times New Roman" panose="02020603050405020304" pitchFamily="18" charset="0"/>
                <a:cs typeface="Times New Roman" panose="02020603050405020304" pitchFamily="18" charset="0"/>
              </a:rPr>
              <a:t> the actual </a:t>
            </a:r>
            <a:r>
              <a:rPr lang="en-US" b="0" i="0" dirty="0">
                <a:solidFill>
                  <a:srgbClr val="FF0000"/>
                </a:solidFill>
                <a:effectLst/>
                <a:latin typeface="Times New Roman" panose="02020603050405020304" pitchFamily="18" charset="0"/>
                <a:cs typeface="Times New Roman" panose="02020603050405020304" pitchFamily="18" charset="0"/>
              </a:rPr>
              <a:t>data being dealt </a:t>
            </a:r>
            <a:r>
              <a:rPr lang="en-US" b="0" i="0" dirty="0">
                <a:solidFill>
                  <a:srgbClr val="273239"/>
                </a:solidFill>
                <a:effectLst/>
                <a:latin typeface="Times New Roman" panose="02020603050405020304" pitchFamily="18" charset="0"/>
                <a:cs typeface="Times New Roman" panose="02020603050405020304" pitchFamily="18" charset="0"/>
              </a:rPr>
              <a:t>with is </a:t>
            </a:r>
            <a:r>
              <a:rPr lang="en-US" b="0" i="0" dirty="0">
                <a:solidFill>
                  <a:srgbClr val="FF0000"/>
                </a:solidFill>
                <a:effectLst/>
                <a:latin typeface="Times New Roman" panose="02020603050405020304" pitchFamily="18" charset="0"/>
                <a:cs typeface="Times New Roman" panose="02020603050405020304" pitchFamily="18" charset="0"/>
              </a:rPr>
              <a:t>unstructured</a:t>
            </a:r>
            <a:r>
              <a:rPr lang="en-US" b="0" i="0" dirty="0">
                <a:solidFill>
                  <a:srgbClr val="273239"/>
                </a:solidFill>
                <a:effectLst/>
                <a:latin typeface="Times New Roman" panose="02020603050405020304" pitchFamily="18" charset="0"/>
                <a:cs typeface="Times New Roman" panose="02020603050405020304" pitchFamily="18" charset="0"/>
              </a:rPr>
              <a:t>. </a:t>
            </a:r>
          </a:p>
          <a:p>
            <a:pPr algn="just" fontAlgn="base"/>
            <a:endParaRPr lang="en-US" b="0" i="0" dirty="0">
              <a:solidFill>
                <a:srgbClr val="273239"/>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Additionally, Unstructured data is also known as </a:t>
            </a:r>
            <a:r>
              <a:rPr lang="en-US" b="0" i="0" dirty="0">
                <a:solidFill>
                  <a:srgbClr val="FF0000"/>
                </a:solidFill>
                <a:effectLst/>
                <a:latin typeface="Times New Roman" panose="02020603050405020304" pitchFamily="18" charset="0"/>
                <a:cs typeface="Times New Roman" panose="02020603050405020304" pitchFamily="18" charset="0"/>
              </a:rPr>
              <a:t>“dark data”</a:t>
            </a:r>
            <a:r>
              <a:rPr lang="en-US" b="0" i="0" dirty="0">
                <a:solidFill>
                  <a:srgbClr val="273239"/>
                </a:solidFill>
                <a:effectLst/>
                <a:latin typeface="Times New Roman" panose="02020603050405020304" pitchFamily="18" charset="0"/>
                <a:cs typeface="Times New Roman" panose="02020603050405020304" pitchFamily="18" charset="0"/>
              </a:rPr>
              <a:t> because it cannot be </a:t>
            </a:r>
            <a:r>
              <a:rPr lang="en-US" b="0" i="0" dirty="0">
                <a:solidFill>
                  <a:srgbClr val="FF0000"/>
                </a:solidFill>
                <a:effectLst/>
                <a:latin typeface="Times New Roman" panose="02020603050405020304" pitchFamily="18" charset="0"/>
                <a:cs typeface="Times New Roman" panose="02020603050405020304" pitchFamily="18" charset="0"/>
              </a:rPr>
              <a:t>analyzed without the proper software tools.</a:t>
            </a:r>
          </a:p>
        </p:txBody>
      </p:sp>
    </p:spTree>
    <p:extLst>
      <p:ext uri="{BB962C8B-B14F-4D97-AF65-F5344CB8AC3E}">
        <p14:creationId xmlns:p14="http://schemas.microsoft.com/office/powerpoint/2010/main" val="1240118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6A72A-30AE-77EE-6794-F197D0C92EB4}"/>
              </a:ext>
            </a:extLst>
          </p:cNvPr>
          <p:cNvSpPr>
            <a:spLocks noGrp="1"/>
          </p:cNvSpPr>
          <p:nvPr>
            <p:ph type="title"/>
          </p:nvPr>
        </p:nvSpPr>
        <p:spPr>
          <a:xfrm>
            <a:off x="280852" y="286603"/>
            <a:ext cx="10058400" cy="812854"/>
          </a:xfrm>
        </p:spPr>
        <p:txBody>
          <a:bodyPr/>
          <a:lstStyle/>
          <a:p>
            <a:r>
              <a:rPr lang="en-IN" dirty="0">
                <a:solidFill>
                  <a:srgbClr val="FFC000"/>
                </a:solidFill>
              </a:rPr>
              <a:t>Semi- Structured</a:t>
            </a:r>
          </a:p>
        </p:txBody>
      </p:sp>
      <p:pic>
        <p:nvPicPr>
          <p:cNvPr id="5" name="Content Placeholder 4">
            <a:extLst>
              <a:ext uri="{FF2B5EF4-FFF2-40B4-BE49-F238E27FC236}">
                <a16:creationId xmlns:a16="http://schemas.microsoft.com/office/drawing/2014/main" id="{219FA252-0591-B770-AA80-3DEB75114CA2}"/>
              </a:ext>
            </a:extLst>
          </p:cNvPr>
          <p:cNvPicPr>
            <a:picLocks noGrp="1" noChangeAspect="1"/>
          </p:cNvPicPr>
          <p:nvPr>
            <p:ph idx="1"/>
          </p:nvPr>
        </p:nvPicPr>
        <p:blipFill rotWithShape="1">
          <a:blip r:embed="rId2"/>
          <a:srcRect l="26442" t="26897" r="31699" b="22770"/>
          <a:stretch/>
        </p:blipFill>
        <p:spPr>
          <a:xfrm>
            <a:off x="163284" y="1839686"/>
            <a:ext cx="5794012" cy="3918857"/>
          </a:xfrm>
        </p:spPr>
      </p:pic>
      <p:sp>
        <p:nvSpPr>
          <p:cNvPr id="7" name="TextBox 6">
            <a:extLst>
              <a:ext uri="{FF2B5EF4-FFF2-40B4-BE49-F238E27FC236}">
                <a16:creationId xmlns:a16="http://schemas.microsoft.com/office/drawing/2014/main" id="{1509B240-D67A-1DB4-1AEF-EBB28827BF8B}"/>
              </a:ext>
            </a:extLst>
          </p:cNvPr>
          <p:cNvSpPr txBox="1"/>
          <p:nvPr/>
        </p:nvSpPr>
        <p:spPr>
          <a:xfrm>
            <a:off x="5957296" y="1770083"/>
            <a:ext cx="6096000" cy="4524315"/>
          </a:xfrm>
          <a:prstGeom prst="rect">
            <a:avLst/>
          </a:prstGeom>
          <a:noFill/>
        </p:spPr>
        <p:txBody>
          <a:bodyPr wrap="square">
            <a:spAutoFit/>
          </a:bodyPr>
          <a:lstStyle/>
          <a:p>
            <a:pPr algn="just"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Semi-structured data is not bound by </a:t>
            </a:r>
            <a:r>
              <a:rPr lang="en-US" b="0" i="0" dirty="0">
                <a:solidFill>
                  <a:srgbClr val="FF0000"/>
                </a:solidFill>
                <a:effectLst/>
                <a:latin typeface="Times New Roman" panose="02020603050405020304" pitchFamily="18" charset="0"/>
                <a:cs typeface="Times New Roman" panose="02020603050405020304" pitchFamily="18" charset="0"/>
              </a:rPr>
              <a:t>any rigid schema for data </a:t>
            </a:r>
            <a:r>
              <a:rPr lang="en-US" b="0" i="0" dirty="0">
                <a:solidFill>
                  <a:srgbClr val="273239"/>
                </a:solidFill>
                <a:effectLst/>
                <a:latin typeface="Times New Roman" panose="02020603050405020304" pitchFamily="18" charset="0"/>
                <a:cs typeface="Times New Roman" panose="02020603050405020304" pitchFamily="18" charset="0"/>
              </a:rPr>
              <a:t>storage and handling. </a:t>
            </a:r>
          </a:p>
          <a:p>
            <a:pPr algn="just" fontAlgn="base"/>
            <a:endParaRPr lang="en-US" b="0" i="0" dirty="0">
              <a:solidFill>
                <a:srgbClr val="273239"/>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The data is </a:t>
            </a:r>
            <a:r>
              <a:rPr lang="en-US" b="0" i="0" dirty="0">
                <a:solidFill>
                  <a:srgbClr val="FF0000"/>
                </a:solidFill>
                <a:effectLst/>
                <a:latin typeface="Times New Roman" panose="02020603050405020304" pitchFamily="18" charset="0"/>
                <a:cs typeface="Times New Roman" panose="02020603050405020304" pitchFamily="18" charset="0"/>
              </a:rPr>
              <a:t>not in the relational format </a:t>
            </a:r>
            <a:r>
              <a:rPr lang="en-US" b="0" i="0" dirty="0">
                <a:solidFill>
                  <a:srgbClr val="273239"/>
                </a:solidFill>
                <a:effectLst/>
                <a:latin typeface="Times New Roman" panose="02020603050405020304" pitchFamily="18" charset="0"/>
                <a:cs typeface="Times New Roman" panose="02020603050405020304" pitchFamily="18" charset="0"/>
              </a:rPr>
              <a:t>and is </a:t>
            </a:r>
            <a:r>
              <a:rPr lang="en-US" b="0" i="0" dirty="0">
                <a:solidFill>
                  <a:srgbClr val="FF0000"/>
                </a:solidFill>
                <a:effectLst/>
                <a:latin typeface="Times New Roman" panose="02020603050405020304" pitchFamily="18" charset="0"/>
                <a:cs typeface="Times New Roman" panose="02020603050405020304" pitchFamily="18" charset="0"/>
              </a:rPr>
              <a:t>not neatly organized </a:t>
            </a:r>
            <a:r>
              <a:rPr lang="en-US" b="0" i="0" dirty="0">
                <a:solidFill>
                  <a:srgbClr val="273239"/>
                </a:solidFill>
                <a:effectLst/>
                <a:latin typeface="Times New Roman" panose="02020603050405020304" pitchFamily="18" charset="0"/>
                <a:cs typeface="Times New Roman" panose="02020603050405020304" pitchFamily="18" charset="0"/>
              </a:rPr>
              <a:t>into rows and columns like that in a spreadsheet. </a:t>
            </a:r>
          </a:p>
          <a:p>
            <a:pPr algn="just" fontAlgn="base"/>
            <a:endParaRPr lang="en-US" b="0" i="0" dirty="0">
              <a:solidFill>
                <a:srgbClr val="273239"/>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However, there are some features </a:t>
            </a:r>
            <a:r>
              <a:rPr lang="en-US" b="0" i="0" dirty="0">
                <a:solidFill>
                  <a:srgbClr val="FF0000"/>
                </a:solidFill>
                <a:effectLst/>
                <a:latin typeface="Times New Roman" panose="02020603050405020304" pitchFamily="18" charset="0"/>
                <a:cs typeface="Times New Roman" panose="02020603050405020304" pitchFamily="18" charset="0"/>
              </a:rPr>
              <a:t>like key-value pairs </a:t>
            </a:r>
            <a:r>
              <a:rPr lang="en-US" b="0" i="0" dirty="0">
                <a:solidFill>
                  <a:srgbClr val="273239"/>
                </a:solidFill>
                <a:effectLst/>
                <a:latin typeface="Times New Roman" panose="02020603050405020304" pitchFamily="18" charset="0"/>
                <a:cs typeface="Times New Roman" panose="02020603050405020304" pitchFamily="18" charset="0"/>
              </a:rPr>
              <a:t>that help in discerning the different entities from each other.</a:t>
            </a:r>
          </a:p>
          <a:p>
            <a:pPr algn="just" fontAlgn="base"/>
            <a:endParaRPr lang="en-US" b="0" i="0" dirty="0">
              <a:solidFill>
                <a:srgbClr val="273239"/>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Since semi-structured data </a:t>
            </a:r>
            <a:r>
              <a:rPr lang="en-US" b="0" i="0" dirty="0">
                <a:solidFill>
                  <a:srgbClr val="FF0000"/>
                </a:solidFill>
                <a:effectLst/>
                <a:latin typeface="Times New Roman" panose="02020603050405020304" pitchFamily="18" charset="0"/>
                <a:cs typeface="Times New Roman" panose="02020603050405020304" pitchFamily="18" charset="0"/>
              </a:rPr>
              <a:t>doesn’t need a structured query language,</a:t>
            </a:r>
            <a:r>
              <a:rPr lang="en-US" b="0" i="0" dirty="0">
                <a:solidFill>
                  <a:srgbClr val="273239"/>
                </a:solidFill>
                <a:effectLst/>
                <a:latin typeface="Times New Roman" panose="02020603050405020304" pitchFamily="18" charset="0"/>
                <a:cs typeface="Times New Roman" panose="02020603050405020304" pitchFamily="18" charset="0"/>
              </a:rPr>
              <a:t> it is commonly called </a:t>
            </a:r>
            <a:r>
              <a:rPr lang="en-US" b="0" i="1" dirty="0">
                <a:solidFill>
                  <a:srgbClr val="273239"/>
                </a:solidFill>
                <a:effectLst/>
                <a:latin typeface="Times New Roman" panose="02020603050405020304" pitchFamily="18" charset="0"/>
                <a:cs typeface="Times New Roman" panose="02020603050405020304" pitchFamily="18" charset="0"/>
              </a:rPr>
              <a:t>NoSQL data</a:t>
            </a:r>
            <a:r>
              <a:rPr lang="en-US" b="0" i="0" dirty="0">
                <a:solidFill>
                  <a:srgbClr val="273239"/>
                </a:solidFill>
                <a:effectLst/>
                <a:latin typeface="Times New Roman" panose="02020603050405020304" pitchFamily="18" charset="0"/>
                <a:cs typeface="Times New Roman" panose="02020603050405020304" pitchFamily="18" charset="0"/>
              </a:rPr>
              <a:t>.</a:t>
            </a:r>
          </a:p>
          <a:p>
            <a:pPr algn="just" fontAlgn="base"/>
            <a:endParaRPr lang="en-US" b="0" i="0" dirty="0">
              <a:solidFill>
                <a:srgbClr val="273239"/>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b="0" i="0" dirty="0">
                <a:solidFill>
                  <a:srgbClr val="273239"/>
                </a:solidFill>
                <a:effectLst/>
                <a:latin typeface="Times New Roman" panose="02020603050405020304" pitchFamily="18" charset="0"/>
                <a:cs typeface="Times New Roman" panose="02020603050405020304" pitchFamily="18" charset="0"/>
              </a:rPr>
              <a:t>This type of information typically comes from </a:t>
            </a:r>
            <a:r>
              <a:rPr lang="en-US" b="0" i="0" dirty="0">
                <a:solidFill>
                  <a:srgbClr val="FF0000"/>
                </a:solidFill>
                <a:effectLst/>
                <a:latin typeface="Times New Roman" panose="02020603050405020304" pitchFamily="18" charset="0"/>
                <a:cs typeface="Times New Roman" panose="02020603050405020304" pitchFamily="18" charset="0"/>
              </a:rPr>
              <a:t>external sources such as social media platforms or other web-based data feeds.</a:t>
            </a:r>
          </a:p>
          <a:p>
            <a:br>
              <a:rPr lang="en-US" dirty="0"/>
            </a:br>
            <a:endParaRPr lang="en-IN" dirty="0"/>
          </a:p>
        </p:txBody>
      </p:sp>
    </p:spTree>
    <p:extLst>
      <p:ext uri="{BB962C8B-B14F-4D97-AF65-F5344CB8AC3E}">
        <p14:creationId xmlns:p14="http://schemas.microsoft.com/office/powerpoint/2010/main" val="1687151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410CF-7C27-C022-44C0-5B50B7AD1624}"/>
              </a:ext>
            </a:extLst>
          </p:cNvPr>
          <p:cNvSpPr>
            <a:spLocks noGrp="1"/>
          </p:cNvSpPr>
          <p:nvPr>
            <p:ph type="title"/>
          </p:nvPr>
        </p:nvSpPr>
        <p:spPr/>
        <p:txBody>
          <a:bodyPr/>
          <a:lstStyle/>
          <a:p>
            <a:r>
              <a:rPr lang="en-US" dirty="0"/>
              <a:t>Data Generated On internet – Per minute</a:t>
            </a:r>
            <a:endParaRPr lang="en-IN" dirty="0"/>
          </a:p>
        </p:txBody>
      </p:sp>
      <p:pic>
        <p:nvPicPr>
          <p:cNvPr id="5" name="Content Placeholder 4">
            <a:extLst>
              <a:ext uri="{FF2B5EF4-FFF2-40B4-BE49-F238E27FC236}">
                <a16:creationId xmlns:a16="http://schemas.microsoft.com/office/drawing/2014/main" id="{6D495362-EBE0-07D6-1EEB-F15D67D5F0C4}"/>
              </a:ext>
            </a:extLst>
          </p:cNvPr>
          <p:cNvPicPr>
            <a:picLocks noGrp="1" noChangeAspect="1"/>
          </p:cNvPicPr>
          <p:nvPr>
            <p:ph idx="1"/>
          </p:nvPr>
        </p:nvPicPr>
        <p:blipFill rotWithShape="1">
          <a:blip r:embed="rId2"/>
          <a:srcRect l="21722" t="30416" r="24850" b="26829"/>
          <a:stretch/>
        </p:blipFill>
        <p:spPr>
          <a:xfrm>
            <a:off x="761998" y="2002971"/>
            <a:ext cx="6411687" cy="2886171"/>
          </a:xfrm>
        </p:spPr>
      </p:pic>
    </p:spTree>
    <p:extLst>
      <p:ext uri="{BB962C8B-B14F-4D97-AF65-F5344CB8AC3E}">
        <p14:creationId xmlns:p14="http://schemas.microsoft.com/office/powerpoint/2010/main" val="3263204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E9DD8-F11C-917B-1FA5-E3287884C6A7}"/>
              </a:ext>
            </a:extLst>
          </p:cNvPr>
          <p:cNvSpPr>
            <a:spLocks noGrp="1"/>
          </p:cNvSpPr>
          <p:nvPr>
            <p:ph type="title"/>
          </p:nvPr>
        </p:nvSpPr>
        <p:spPr>
          <a:xfrm>
            <a:off x="1097280" y="286603"/>
            <a:ext cx="10058400" cy="921711"/>
          </a:xfrm>
        </p:spPr>
        <p:txBody>
          <a:bodyPr/>
          <a:lstStyle/>
          <a:p>
            <a:r>
              <a:rPr lang="en-IN" dirty="0">
                <a:solidFill>
                  <a:srgbClr val="FFC000"/>
                </a:solidFill>
              </a:rPr>
              <a:t>Examples of Big Data</a:t>
            </a:r>
          </a:p>
        </p:txBody>
      </p:sp>
      <p:sp>
        <p:nvSpPr>
          <p:cNvPr id="3" name="Content Placeholder 2">
            <a:extLst>
              <a:ext uri="{FF2B5EF4-FFF2-40B4-BE49-F238E27FC236}">
                <a16:creationId xmlns:a16="http://schemas.microsoft.com/office/drawing/2014/main" id="{308795DF-98E5-5B21-0EBD-6BE5D0982C56}"/>
              </a:ext>
            </a:extLst>
          </p:cNvPr>
          <p:cNvSpPr>
            <a:spLocks noGrp="1"/>
          </p:cNvSpPr>
          <p:nvPr>
            <p:ph idx="1"/>
          </p:nvPr>
        </p:nvSpPr>
        <p:spPr>
          <a:xfrm>
            <a:off x="1249680" y="1910617"/>
            <a:ext cx="10058400" cy="4660780"/>
          </a:xfrm>
        </p:spPr>
        <p:txBody>
          <a:bodyPr>
            <a:normAutofit/>
          </a:bodyPr>
          <a:lstStyle/>
          <a:p>
            <a:pPr>
              <a:buFont typeface="Wingdings" panose="05000000000000000000" pitchFamily="2" charset="2"/>
              <a:buChar char="§"/>
            </a:pPr>
            <a:r>
              <a:rPr lang="en-US" sz="2400" dirty="0"/>
              <a:t>Big data is a </a:t>
            </a:r>
            <a:r>
              <a:rPr lang="en-US" sz="2400" dirty="0">
                <a:solidFill>
                  <a:srgbClr val="FF0000"/>
                </a:solidFill>
              </a:rPr>
              <a:t>clustered management of different forms of data </a:t>
            </a:r>
          </a:p>
          <a:p>
            <a:pPr>
              <a:buFont typeface="Wingdings" panose="05000000000000000000" pitchFamily="2" charset="2"/>
              <a:buChar char="§"/>
            </a:pPr>
            <a:r>
              <a:rPr lang="en-US" sz="2400" dirty="0"/>
              <a:t>Generated by </a:t>
            </a:r>
            <a:r>
              <a:rPr lang="en-US" sz="2400" dirty="0">
                <a:solidFill>
                  <a:srgbClr val="FF0000"/>
                </a:solidFill>
              </a:rPr>
              <a:t>various devices </a:t>
            </a:r>
            <a:r>
              <a:rPr lang="en-US" sz="2400" dirty="0"/>
              <a:t>(Android, iOS, etc.), </a:t>
            </a:r>
          </a:p>
          <a:p>
            <a:pPr>
              <a:buFont typeface="Wingdings" panose="05000000000000000000" pitchFamily="2" charset="2"/>
              <a:buChar char="§"/>
            </a:pPr>
            <a:r>
              <a:rPr lang="en-US" sz="2400" dirty="0">
                <a:solidFill>
                  <a:srgbClr val="FF0000"/>
                </a:solidFill>
              </a:rPr>
              <a:t>Applications</a:t>
            </a:r>
            <a:r>
              <a:rPr lang="en-US" sz="2400" dirty="0"/>
              <a:t> (music apps, web apps, game apps, etc.), </a:t>
            </a:r>
          </a:p>
          <a:p>
            <a:pPr>
              <a:buFont typeface="Wingdings" panose="05000000000000000000" pitchFamily="2" charset="2"/>
              <a:buChar char="§"/>
            </a:pPr>
            <a:r>
              <a:rPr lang="en-US" sz="2400" dirty="0"/>
              <a:t> </a:t>
            </a:r>
            <a:r>
              <a:rPr lang="en-US" sz="2400" dirty="0">
                <a:solidFill>
                  <a:srgbClr val="FF0000"/>
                </a:solidFill>
              </a:rPr>
              <a:t>Actions</a:t>
            </a:r>
            <a:r>
              <a:rPr lang="en-US" sz="2400" dirty="0"/>
              <a:t> (searching through SE, navigating through similar types of web pages, etc.). </a:t>
            </a:r>
          </a:p>
        </p:txBody>
      </p:sp>
    </p:spTree>
    <p:extLst>
      <p:ext uri="{BB962C8B-B14F-4D97-AF65-F5344CB8AC3E}">
        <p14:creationId xmlns:p14="http://schemas.microsoft.com/office/powerpoint/2010/main" val="216698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F05D-F75B-204D-0302-C55A915CBC64}"/>
              </a:ext>
            </a:extLst>
          </p:cNvPr>
          <p:cNvSpPr>
            <a:spLocks noGrp="1"/>
          </p:cNvSpPr>
          <p:nvPr>
            <p:ph type="title"/>
          </p:nvPr>
        </p:nvSpPr>
        <p:spPr>
          <a:xfrm>
            <a:off x="1097280" y="286603"/>
            <a:ext cx="10058400" cy="791083"/>
          </a:xfrm>
        </p:spPr>
        <p:txBody>
          <a:bodyPr/>
          <a:lstStyle/>
          <a:p>
            <a:r>
              <a:rPr lang="en-IN" dirty="0">
                <a:solidFill>
                  <a:srgbClr val="FFC000"/>
                </a:solidFill>
              </a:rPr>
              <a:t>Challenges of Big Data</a:t>
            </a:r>
          </a:p>
        </p:txBody>
      </p:sp>
      <p:sp>
        <p:nvSpPr>
          <p:cNvPr id="3" name="Content Placeholder 2">
            <a:extLst>
              <a:ext uri="{FF2B5EF4-FFF2-40B4-BE49-F238E27FC236}">
                <a16:creationId xmlns:a16="http://schemas.microsoft.com/office/drawing/2014/main" id="{8865D7E5-88B1-1274-4460-92C0F7D831CE}"/>
              </a:ext>
            </a:extLst>
          </p:cNvPr>
          <p:cNvSpPr>
            <a:spLocks noGrp="1"/>
          </p:cNvSpPr>
          <p:nvPr>
            <p:ph idx="1"/>
          </p:nvPr>
        </p:nvSpPr>
        <p:spPr/>
        <p:txBody>
          <a:bodyPr/>
          <a:lstStyle/>
          <a:p>
            <a:pPr algn="just">
              <a:buFont typeface="Wingdings" panose="05000000000000000000" pitchFamily="2" charset="2"/>
              <a:buChar char="§"/>
            </a:pPr>
            <a:r>
              <a:rPr lang="en-US" b="1" dirty="0">
                <a:solidFill>
                  <a:srgbClr val="FF0000"/>
                </a:solidFill>
              </a:rPr>
              <a:t>Rapid Data Growth: </a:t>
            </a:r>
            <a:r>
              <a:rPr lang="en-US" dirty="0"/>
              <a:t>The growth velocity at such a high rate creates a problem to look for insights using it. </a:t>
            </a:r>
            <a:r>
              <a:rPr lang="en-US" b="1" dirty="0"/>
              <a:t>There is no 100% efficient way to filter out relevant data.</a:t>
            </a:r>
            <a:r>
              <a:rPr lang="en-US" dirty="0"/>
              <a:t> </a:t>
            </a:r>
          </a:p>
          <a:p>
            <a:pPr algn="just">
              <a:buFont typeface="Wingdings" panose="05000000000000000000" pitchFamily="2" charset="2"/>
              <a:buChar char="§"/>
            </a:pPr>
            <a:r>
              <a:rPr lang="en-US" dirty="0"/>
              <a:t> </a:t>
            </a:r>
            <a:r>
              <a:rPr lang="en-US" b="1" dirty="0">
                <a:solidFill>
                  <a:srgbClr val="FF0000"/>
                </a:solidFill>
              </a:rPr>
              <a:t>Storage: </a:t>
            </a:r>
            <a:r>
              <a:rPr lang="en-US" dirty="0"/>
              <a:t>The generation of such a massive amount of data needs space for storage, and organizations face challenges to </a:t>
            </a:r>
            <a:r>
              <a:rPr lang="en-US" b="1" dirty="0"/>
              <a:t>handle such extensive data without suitable tools and technologies. </a:t>
            </a:r>
          </a:p>
          <a:p>
            <a:pPr algn="just">
              <a:buFont typeface="Wingdings" panose="05000000000000000000" pitchFamily="2" charset="2"/>
              <a:buChar char="§"/>
            </a:pPr>
            <a:r>
              <a:rPr lang="en-US" b="1" dirty="0">
                <a:solidFill>
                  <a:srgbClr val="FF0000"/>
                </a:solidFill>
              </a:rPr>
              <a:t>Unreliable Data: </a:t>
            </a:r>
            <a:r>
              <a:rPr lang="en-US" dirty="0"/>
              <a:t>It cannot be guaranteed that the big data collected and analyzed are totally (100%) accurate. </a:t>
            </a:r>
            <a:r>
              <a:rPr lang="en-US" b="1" dirty="0"/>
              <a:t>Redundant data, contradicting data, or incomplete </a:t>
            </a:r>
            <a:r>
              <a:rPr lang="en-US" dirty="0"/>
              <a:t>data are challenges that remain within it. </a:t>
            </a:r>
          </a:p>
          <a:p>
            <a:pPr algn="just">
              <a:buFont typeface="Wingdings" panose="05000000000000000000" pitchFamily="2" charset="2"/>
              <a:buChar char="§"/>
            </a:pPr>
            <a:r>
              <a:rPr lang="en-US" b="1" dirty="0">
                <a:solidFill>
                  <a:srgbClr val="FF0000"/>
                </a:solidFill>
              </a:rPr>
              <a:t>Data Security: </a:t>
            </a:r>
            <a:r>
              <a:rPr lang="en-US" dirty="0"/>
              <a:t>Firms and organizations storing such massive data (of users) can be a target of cybercriminals, and there is a risk of data getting stolen. Hence, encrypting such colossal data is also a challenge for firms and organizations. </a:t>
            </a:r>
            <a:endParaRPr lang="en-IN" dirty="0"/>
          </a:p>
        </p:txBody>
      </p:sp>
    </p:spTree>
    <p:extLst>
      <p:ext uri="{BB962C8B-B14F-4D97-AF65-F5344CB8AC3E}">
        <p14:creationId xmlns:p14="http://schemas.microsoft.com/office/powerpoint/2010/main" val="861775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637E-7A9F-9520-C8F0-BEBD5496CBDC}"/>
              </a:ext>
            </a:extLst>
          </p:cNvPr>
          <p:cNvSpPr>
            <a:spLocks noGrp="1"/>
          </p:cNvSpPr>
          <p:nvPr>
            <p:ph type="title"/>
          </p:nvPr>
        </p:nvSpPr>
        <p:spPr>
          <a:xfrm>
            <a:off x="1097280" y="286603"/>
            <a:ext cx="10058400" cy="1248283"/>
          </a:xfrm>
        </p:spPr>
        <p:txBody>
          <a:bodyPr>
            <a:normAutofit fontScale="90000"/>
          </a:bodyPr>
          <a:lstStyle/>
          <a:p>
            <a:r>
              <a:rPr lang="en-US" dirty="0">
                <a:solidFill>
                  <a:srgbClr val="FFC000"/>
                </a:solidFill>
              </a:rPr>
              <a:t>Fields of data that come under the umbrella of Big Data: (Generators of Data)</a:t>
            </a:r>
            <a:endParaRPr lang="en-IN" dirty="0">
              <a:solidFill>
                <a:srgbClr val="FFC000"/>
              </a:solidFill>
            </a:endParaRPr>
          </a:p>
        </p:txBody>
      </p:sp>
      <p:sp>
        <p:nvSpPr>
          <p:cNvPr id="3" name="Content Placeholder 2">
            <a:extLst>
              <a:ext uri="{FF2B5EF4-FFF2-40B4-BE49-F238E27FC236}">
                <a16:creationId xmlns:a16="http://schemas.microsoft.com/office/drawing/2014/main" id="{CCB14CE6-F041-AE7C-2408-30960BD65216}"/>
              </a:ext>
            </a:extLst>
          </p:cNvPr>
          <p:cNvSpPr>
            <a:spLocks noGrp="1"/>
          </p:cNvSpPr>
          <p:nvPr>
            <p:ph idx="1"/>
          </p:nvPr>
        </p:nvSpPr>
        <p:spPr/>
        <p:txBody>
          <a:bodyPr>
            <a:normAutofit/>
          </a:bodyPr>
          <a:lstStyle/>
          <a:p>
            <a:pPr algn="just">
              <a:buFont typeface="Wingdings" panose="05000000000000000000" pitchFamily="2" charset="2"/>
              <a:buChar char="§"/>
            </a:pPr>
            <a:r>
              <a:rPr lang="en-US" dirty="0">
                <a:solidFill>
                  <a:srgbClr val="FF0000"/>
                </a:solidFill>
              </a:rPr>
              <a:t>Black Box Data: </a:t>
            </a:r>
            <a:r>
              <a:rPr lang="en-US" dirty="0"/>
              <a:t>Black box data is a type of data that is collected from private and government helicopters, airplanes, and jets. This data includes the capture of Flight Crew Sounds, separate recording of the microphone as well as earphones, etc. </a:t>
            </a:r>
          </a:p>
          <a:p>
            <a:pPr algn="just">
              <a:buFont typeface="Wingdings" panose="05000000000000000000" pitchFamily="2" charset="2"/>
              <a:buChar char="§"/>
            </a:pPr>
            <a:r>
              <a:rPr lang="en-US" dirty="0"/>
              <a:t> </a:t>
            </a:r>
            <a:r>
              <a:rPr lang="en-US" dirty="0">
                <a:solidFill>
                  <a:srgbClr val="FF0000"/>
                </a:solidFill>
              </a:rPr>
              <a:t>Stock Exchange Data: </a:t>
            </a:r>
            <a:r>
              <a:rPr lang="en-US" dirty="0"/>
              <a:t>Stock exchange data includes various data prepared about 'purchase' and 'selling' of different raw and well-made decisions. </a:t>
            </a:r>
          </a:p>
          <a:p>
            <a:pPr algn="just">
              <a:buFont typeface="Wingdings" panose="05000000000000000000" pitchFamily="2" charset="2"/>
              <a:buChar char="§"/>
            </a:pPr>
            <a:r>
              <a:rPr lang="en-US" dirty="0"/>
              <a:t> </a:t>
            </a:r>
            <a:r>
              <a:rPr lang="en-US" dirty="0">
                <a:solidFill>
                  <a:srgbClr val="FF0000"/>
                </a:solidFill>
              </a:rPr>
              <a:t>Social Media Data: </a:t>
            </a:r>
            <a:r>
              <a:rPr lang="en-US" dirty="0"/>
              <a:t>This type of data contains information about social media activities that include posts submitted by millions of people worldwide. </a:t>
            </a:r>
          </a:p>
          <a:p>
            <a:pPr algn="just">
              <a:buFont typeface="Wingdings" panose="05000000000000000000" pitchFamily="2" charset="2"/>
              <a:buChar char="§"/>
            </a:pPr>
            <a:r>
              <a:rPr lang="en-US" dirty="0">
                <a:solidFill>
                  <a:srgbClr val="FF0000"/>
                </a:solidFill>
              </a:rPr>
              <a:t>Transport Data: </a:t>
            </a:r>
            <a:r>
              <a:rPr lang="en-US" dirty="0"/>
              <a:t>Transport data includes vehicle models, capacity, distance (from source to destination), and the availability of different vehicles. </a:t>
            </a:r>
          </a:p>
          <a:p>
            <a:pPr algn="just">
              <a:buFont typeface="Wingdings" panose="05000000000000000000" pitchFamily="2" charset="2"/>
              <a:buChar char="§"/>
            </a:pPr>
            <a:r>
              <a:rPr lang="en-US" dirty="0">
                <a:solidFill>
                  <a:srgbClr val="FF0000"/>
                </a:solidFill>
              </a:rPr>
              <a:t>Search Engine Data: </a:t>
            </a:r>
            <a:r>
              <a:rPr lang="en-US" dirty="0"/>
              <a:t>Retrieve a wide variety of unprocessed information that is stored in SE databases. </a:t>
            </a:r>
            <a:endParaRPr lang="en-IN" dirty="0"/>
          </a:p>
        </p:txBody>
      </p:sp>
    </p:spTree>
    <p:extLst>
      <p:ext uri="{BB962C8B-B14F-4D97-AF65-F5344CB8AC3E}">
        <p14:creationId xmlns:p14="http://schemas.microsoft.com/office/powerpoint/2010/main" val="4234741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7797C-B480-2D92-C54F-8A4A68912243}"/>
              </a:ext>
            </a:extLst>
          </p:cNvPr>
          <p:cNvSpPr>
            <a:spLocks noGrp="1"/>
          </p:cNvSpPr>
          <p:nvPr>
            <p:ph type="title"/>
          </p:nvPr>
        </p:nvSpPr>
        <p:spPr/>
        <p:txBody>
          <a:bodyPr/>
          <a:lstStyle/>
          <a:p>
            <a:r>
              <a:rPr lang="en-US" dirty="0">
                <a:solidFill>
                  <a:srgbClr val="FFC000"/>
                </a:solidFill>
              </a:rPr>
              <a:t>Classify any data as Big Data ?</a:t>
            </a:r>
            <a:endParaRPr lang="en-IN" dirty="0">
              <a:solidFill>
                <a:srgbClr val="FFC000"/>
              </a:solidFill>
            </a:endParaRPr>
          </a:p>
        </p:txBody>
      </p:sp>
      <p:sp>
        <p:nvSpPr>
          <p:cNvPr id="3" name="Content Placeholder 2">
            <a:extLst>
              <a:ext uri="{FF2B5EF4-FFF2-40B4-BE49-F238E27FC236}">
                <a16:creationId xmlns:a16="http://schemas.microsoft.com/office/drawing/2014/main" id="{56F553E7-F673-31F9-21F0-B328B38A47E0}"/>
              </a:ext>
            </a:extLst>
          </p:cNvPr>
          <p:cNvSpPr>
            <a:spLocks noGrp="1"/>
          </p:cNvSpPr>
          <p:nvPr>
            <p:ph idx="1"/>
          </p:nvPr>
        </p:nvSpPr>
        <p:spPr/>
        <p:txBody>
          <a:bodyPr/>
          <a:lstStyle/>
          <a:p>
            <a:pPr>
              <a:buFont typeface="Wingdings" panose="05000000000000000000" pitchFamily="2" charset="2"/>
              <a:buChar char="§"/>
            </a:pPr>
            <a:r>
              <a:rPr lang="en-US" dirty="0"/>
              <a:t> Based on 5V’s.</a:t>
            </a:r>
          </a:p>
          <a:p>
            <a:pPr>
              <a:buFont typeface="Wingdings" panose="05000000000000000000" pitchFamily="2" charset="2"/>
              <a:buChar char="§"/>
            </a:pPr>
            <a:endParaRPr lang="en-IN" dirty="0"/>
          </a:p>
        </p:txBody>
      </p:sp>
      <p:pic>
        <p:nvPicPr>
          <p:cNvPr id="5" name="Picture 4">
            <a:extLst>
              <a:ext uri="{FF2B5EF4-FFF2-40B4-BE49-F238E27FC236}">
                <a16:creationId xmlns:a16="http://schemas.microsoft.com/office/drawing/2014/main" id="{F0C3942E-86FD-89B4-AF2A-D8A49177C69E}"/>
              </a:ext>
            </a:extLst>
          </p:cNvPr>
          <p:cNvPicPr>
            <a:picLocks noChangeAspect="1"/>
          </p:cNvPicPr>
          <p:nvPr/>
        </p:nvPicPr>
        <p:blipFill rotWithShape="1">
          <a:blip r:embed="rId2"/>
          <a:srcRect l="44732" t="25333" r="30268" b="33968"/>
          <a:stretch/>
        </p:blipFill>
        <p:spPr>
          <a:xfrm>
            <a:off x="3222172" y="1754342"/>
            <a:ext cx="1828800" cy="1674658"/>
          </a:xfrm>
          <a:prstGeom prst="rect">
            <a:avLst/>
          </a:prstGeom>
        </p:spPr>
      </p:pic>
      <p:pic>
        <p:nvPicPr>
          <p:cNvPr id="10" name="Picture 9">
            <a:extLst>
              <a:ext uri="{FF2B5EF4-FFF2-40B4-BE49-F238E27FC236}">
                <a16:creationId xmlns:a16="http://schemas.microsoft.com/office/drawing/2014/main" id="{7DFB0637-082B-7321-401E-36EE4A93F82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6000"/>
                    </a14:imgEffect>
                  </a14:imgLayer>
                </a14:imgProps>
              </a:ext>
            </a:extLst>
          </a:blip>
          <a:srcRect l="38304" t="26913" r="35714" b="34444"/>
          <a:stretch/>
        </p:blipFill>
        <p:spPr>
          <a:xfrm>
            <a:off x="5723083" y="1795883"/>
            <a:ext cx="2001795" cy="1674659"/>
          </a:xfrm>
          <a:prstGeom prst="rect">
            <a:avLst/>
          </a:prstGeom>
        </p:spPr>
      </p:pic>
      <p:pic>
        <p:nvPicPr>
          <p:cNvPr id="12" name="Picture 11">
            <a:extLst>
              <a:ext uri="{FF2B5EF4-FFF2-40B4-BE49-F238E27FC236}">
                <a16:creationId xmlns:a16="http://schemas.microsoft.com/office/drawing/2014/main" id="{5B7C56EF-0053-1481-25CD-DFE9B2CA6790}"/>
              </a:ext>
            </a:extLst>
          </p:cNvPr>
          <p:cNvPicPr>
            <a:picLocks noChangeAspect="1"/>
          </p:cNvPicPr>
          <p:nvPr/>
        </p:nvPicPr>
        <p:blipFill rotWithShape="1">
          <a:blip r:embed="rId5"/>
          <a:srcRect l="38661" t="26913" r="35000" b="35079"/>
          <a:stretch/>
        </p:blipFill>
        <p:spPr>
          <a:xfrm>
            <a:off x="8157504" y="1845734"/>
            <a:ext cx="2001795" cy="1624808"/>
          </a:xfrm>
          <a:prstGeom prst="rect">
            <a:avLst/>
          </a:prstGeom>
        </p:spPr>
      </p:pic>
      <p:pic>
        <p:nvPicPr>
          <p:cNvPr id="14" name="Picture 13">
            <a:extLst>
              <a:ext uri="{FF2B5EF4-FFF2-40B4-BE49-F238E27FC236}">
                <a16:creationId xmlns:a16="http://schemas.microsoft.com/office/drawing/2014/main" id="{CA7083AB-A1F7-784F-3ACC-DE3CA75AD2D0}"/>
              </a:ext>
            </a:extLst>
          </p:cNvPr>
          <p:cNvPicPr>
            <a:picLocks noChangeAspect="1"/>
          </p:cNvPicPr>
          <p:nvPr/>
        </p:nvPicPr>
        <p:blipFill rotWithShape="1">
          <a:blip r:embed="rId6"/>
          <a:srcRect l="36964" t="26913" r="36875" b="33651"/>
          <a:stretch/>
        </p:blipFill>
        <p:spPr>
          <a:xfrm>
            <a:off x="4136572" y="3696788"/>
            <a:ext cx="1916199" cy="1624809"/>
          </a:xfrm>
          <a:prstGeom prst="rect">
            <a:avLst/>
          </a:prstGeom>
        </p:spPr>
      </p:pic>
      <p:pic>
        <p:nvPicPr>
          <p:cNvPr id="16" name="Picture 15">
            <a:extLst>
              <a:ext uri="{FF2B5EF4-FFF2-40B4-BE49-F238E27FC236}">
                <a16:creationId xmlns:a16="http://schemas.microsoft.com/office/drawing/2014/main" id="{4C251D6A-D725-A5CF-4533-EC0E4309CB94}"/>
              </a:ext>
            </a:extLst>
          </p:cNvPr>
          <p:cNvPicPr>
            <a:picLocks noChangeAspect="1"/>
          </p:cNvPicPr>
          <p:nvPr/>
        </p:nvPicPr>
        <p:blipFill rotWithShape="1">
          <a:blip r:embed="rId7"/>
          <a:srcRect l="37054" t="31112" r="36250" b="32221"/>
          <a:stretch/>
        </p:blipFill>
        <p:spPr>
          <a:xfrm>
            <a:off x="6864005" y="3768988"/>
            <a:ext cx="1916199" cy="1480407"/>
          </a:xfrm>
          <a:prstGeom prst="rect">
            <a:avLst/>
          </a:prstGeom>
        </p:spPr>
      </p:pic>
    </p:spTree>
    <p:extLst>
      <p:ext uri="{BB962C8B-B14F-4D97-AF65-F5344CB8AC3E}">
        <p14:creationId xmlns:p14="http://schemas.microsoft.com/office/powerpoint/2010/main" val="1030065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AD70D-9275-4D1B-08C6-162DC61A44F6}"/>
              </a:ext>
            </a:extLst>
          </p:cNvPr>
          <p:cNvSpPr>
            <a:spLocks noGrp="1"/>
          </p:cNvSpPr>
          <p:nvPr>
            <p:ph type="title"/>
          </p:nvPr>
        </p:nvSpPr>
        <p:spPr>
          <a:xfrm>
            <a:off x="0" y="0"/>
            <a:ext cx="10058400" cy="725378"/>
          </a:xfrm>
        </p:spPr>
        <p:txBody>
          <a:bodyPr/>
          <a:lstStyle/>
          <a:p>
            <a:r>
              <a:rPr lang="en-US" b="1" i="1" dirty="0">
                <a:solidFill>
                  <a:srgbClr val="FFC000"/>
                </a:solidFill>
              </a:rPr>
              <a:t>B</a:t>
            </a:r>
            <a:r>
              <a:rPr lang="en-IN" b="1" i="1" dirty="0" err="1">
                <a:solidFill>
                  <a:srgbClr val="FFC000"/>
                </a:solidFill>
              </a:rPr>
              <a:t>ig</a:t>
            </a:r>
            <a:r>
              <a:rPr lang="en-IN" b="1" i="1" dirty="0">
                <a:solidFill>
                  <a:srgbClr val="FFC000"/>
                </a:solidFill>
              </a:rPr>
              <a:t> Data Characteristics </a:t>
            </a:r>
          </a:p>
        </p:txBody>
      </p:sp>
      <p:pic>
        <p:nvPicPr>
          <p:cNvPr id="5" name="Content Placeholder 4">
            <a:extLst>
              <a:ext uri="{FF2B5EF4-FFF2-40B4-BE49-F238E27FC236}">
                <a16:creationId xmlns:a16="http://schemas.microsoft.com/office/drawing/2014/main" id="{FB0319AA-891A-7160-1EB5-9B16040E50C4}"/>
              </a:ext>
            </a:extLst>
          </p:cNvPr>
          <p:cNvPicPr>
            <a:picLocks noGrp="1" noChangeAspect="1"/>
          </p:cNvPicPr>
          <p:nvPr>
            <p:ph idx="1"/>
          </p:nvPr>
        </p:nvPicPr>
        <p:blipFill rotWithShape="1">
          <a:blip r:embed="rId2"/>
          <a:srcRect l="18374" t="20944" r="50422" b="30077"/>
          <a:stretch/>
        </p:blipFill>
        <p:spPr>
          <a:xfrm>
            <a:off x="0" y="1011981"/>
            <a:ext cx="6066368" cy="5356162"/>
          </a:xfrm>
        </p:spPr>
      </p:pic>
      <p:sp>
        <p:nvSpPr>
          <p:cNvPr id="11" name="TextBox 10">
            <a:extLst>
              <a:ext uri="{FF2B5EF4-FFF2-40B4-BE49-F238E27FC236}">
                <a16:creationId xmlns:a16="http://schemas.microsoft.com/office/drawing/2014/main" id="{E4DFBC99-1A98-B661-A7A3-35446DDB8FC2}"/>
              </a:ext>
            </a:extLst>
          </p:cNvPr>
          <p:cNvSpPr txBox="1"/>
          <p:nvPr/>
        </p:nvSpPr>
        <p:spPr>
          <a:xfrm>
            <a:off x="6406241" y="1173736"/>
            <a:ext cx="5687787" cy="1477328"/>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Volume:  Related to size of the data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Variety: Comprises of a variety of data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Velocity: Refers to the speed of generation of data.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Veracity: Quality of data captured, which can vary greatly, affecting its accurate analysis</a:t>
            </a:r>
            <a:endParaRPr lang="en-IN"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8B9804DE-451D-32DB-0DB1-DFD22CEB5611}"/>
              </a:ext>
            </a:extLst>
          </p:cNvPr>
          <p:cNvPicPr>
            <a:picLocks noChangeAspect="1"/>
          </p:cNvPicPr>
          <p:nvPr/>
        </p:nvPicPr>
        <p:blipFill rotWithShape="1">
          <a:blip r:embed="rId3"/>
          <a:srcRect l="31697" t="36349" r="33125" b="14756"/>
          <a:stretch/>
        </p:blipFill>
        <p:spPr>
          <a:xfrm>
            <a:off x="6863314" y="2873829"/>
            <a:ext cx="5230714" cy="3984171"/>
          </a:xfrm>
          <a:prstGeom prst="rect">
            <a:avLst/>
          </a:prstGeom>
        </p:spPr>
      </p:pic>
    </p:spTree>
    <p:extLst>
      <p:ext uri="{BB962C8B-B14F-4D97-AF65-F5344CB8AC3E}">
        <p14:creationId xmlns:p14="http://schemas.microsoft.com/office/powerpoint/2010/main" val="463294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C382A4-98D9-10BD-4CC0-F21AF2C59BBE}"/>
              </a:ext>
            </a:extLst>
          </p:cNvPr>
          <p:cNvSpPr txBox="1"/>
          <p:nvPr/>
        </p:nvSpPr>
        <p:spPr>
          <a:xfrm>
            <a:off x="555172" y="1690024"/>
            <a:ext cx="10482943" cy="4524315"/>
          </a:xfrm>
          <a:prstGeom prst="rect">
            <a:avLst/>
          </a:prstGeom>
          <a:noFill/>
        </p:spPr>
        <p:txBody>
          <a:bodyPr wrap="square">
            <a:spAutoFit/>
          </a:bodyPr>
          <a:lstStyle/>
          <a:p>
            <a:pPr marL="342900" lvl="0" indent="-342900" algn="just" fontAlgn="base">
              <a:buSzPts val="1000"/>
              <a:buFont typeface="Symbol" panose="05050102010706020507" pitchFamily="18" charset="2"/>
              <a:buChar char=""/>
              <a:tabLst>
                <a:tab pos="457200" algn="l"/>
              </a:tabLst>
            </a:pPr>
            <a:r>
              <a:rPr lang="en-IN" sz="2400" dirty="0">
                <a:effectLst/>
                <a:latin typeface="Times New Roman" panose="02020603050405020304" pitchFamily="18" charset="0"/>
                <a:ea typeface="Times New Roman" panose="02020603050405020304" pitchFamily="18" charset="0"/>
              </a:rPr>
              <a:t>To be familiar with overview of </a:t>
            </a:r>
            <a:r>
              <a:rPr lang="en-IN" sz="2400" b="1" dirty="0">
                <a:effectLst/>
                <a:latin typeface="Times New Roman" panose="02020603050405020304" pitchFamily="18" charset="0"/>
                <a:ea typeface="Times New Roman" panose="02020603050405020304" pitchFamily="18" charset="0"/>
              </a:rPr>
              <a:t>Apache Hadoop Ecosystem</a:t>
            </a:r>
            <a:endParaRPr lang="en-IN" sz="2400" b="1" dirty="0">
              <a:latin typeface="Times New Roman" panose="02020603050405020304" pitchFamily="18" charset="0"/>
              <a:ea typeface="Times New Roman" panose="02020603050405020304" pitchFamily="18" charset="0"/>
            </a:endParaRPr>
          </a:p>
          <a:p>
            <a:pPr marL="342900" lvl="0" indent="-342900" algn="just" fontAlgn="base">
              <a:buSzPts val="1000"/>
              <a:buFont typeface="Symbol" panose="05050102010706020507" pitchFamily="18" charset="2"/>
              <a:buChar char=""/>
              <a:tabLst>
                <a:tab pos="457200" algn="l"/>
              </a:tabLst>
            </a:pPr>
            <a:endParaRPr lang="en-IN" sz="2400" b="1" dirty="0">
              <a:effectLst/>
              <a:latin typeface="Times New Roman" panose="02020603050405020304" pitchFamily="18" charset="0"/>
              <a:ea typeface="Times New Roman" panose="02020603050405020304" pitchFamily="18" charset="0"/>
            </a:endParaRPr>
          </a:p>
          <a:p>
            <a:pPr marL="342900" lvl="0" indent="-342900" algn="just" fontAlgn="base">
              <a:buSzPts val="1000"/>
              <a:buFont typeface="Symbol" panose="05050102010706020507" pitchFamily="18" charset="2"/>
              <a:buChar char=""/>
              <a:tabLst>
                <a:tab pos="457200" algn="l"/>
              </a:tabLst>
            </a:pPr>
            <a:r>
              <a:rPr lang="en-IN" sz="2400" dirty="0">
                <a:effectLst/>
                <a:latin typeface="Times New Roman" panose="02020603050405020304" pitchFamily="18" charset="0"/>
                <a:ea typeface="Times New Roman" panose="02020603050405020304" pitchFamily="18" charset="0"/>
              </a:rPr>
              <a:t>Understand the </a:t>
            </a:r>
            <a:r>
              <a:rPr lang="en-IN" sz="2400" b="1" dirty="0">
                <a:effectLst/>
                <a:latin typeface="Times New Roman" panose="02020603050405020304" pitchFamily="18" charset="0"/>
                <a:ea typeface="Times New Roman" panose="02020603050405020304" pitchFamily="18" charset="0"/>
              </a:rPr>
              <a:t>storage mechanism</a:t>
            </a:r>
            <a:r>
              <a:rPr lang="en-IN" sz="2400" dirty="0">
                <a:effectLst/>
                <a:latin typeface="Times New Roman" panose="02020603050405020304" pitchFamily="18" charset="0"/>
                <a:ea typeface="Times New Roman" panose="02020603050405020304" pitchFamily="18" charset="0"/>
              </a:rPr>
              <a:t>, architecture, features and execution modes of big data tools (</a:t>
            </a:r>
            <a:r>
              <a:rPr lang="en-IN" sz="2400" b="1" dirty="0">
                <a:effectLst/>
                <a:latin typeface="Times New Roman" panose="02020603050405020304" pitchFamily="18" charset="0"/>
                <a:ea typeface="Times New Roman" panose="02020603050405020304" pitchFamily="18" charset="0"/>
              </a:rPr>
              <a:t>Pig, Hive, HBase, Spark</a:t>
            </a:r>
            <a:r>
              <a:rPr lang="en-IN" sz="2400" dirty="0">
                <a:effectLst/>
                <a:latin typeface="Times New Roman" panose="02020603050405020304" pitchFamily="18" charset="0"/>
                <a:ea typeface="Times New Roman" panose="02020603050405020304" pitchFamily="18" charset="0"/>
              </a:rPr>
              <a:t>)</a:t>
            </a:r>
          </a:p>
          <a:p>
            <a:pPr lvl="0" algn="just" fontAlgn="base">
              <a:buSzPts val="1000"/>
              <a:tabLst>
                <a:tab pos="457200" algn="l"/>
              </a:tabLst>
            </a:pPr>
            <a:endParaRPr lang="en-IN" sz="2400" dirty="0">
              <a:effectLst/>
              <a:latin typeface="Times New Roman" panose="02020603050405020304" pitchFamily="18" charset="0"/>
              <a:ea typeface="Times New Roman" panose="02020603050405020304" pitchFamily="18" charset="0"/>
            </a:endParaRPr>
          </a:p>
          <a:p>
            <a:pPr marL="342900" lvl="0" indent="-342900" algn="just" fontAlgn="base">
              <a:buSzPts val="1000"/>
              <a:buFont typeface="Symbol" panose="05050102010706020507" pitchFamily="18" charset="2"/>
              <a:buChar char=""/>
              <a:tabLst>
                <a:tab pos="457200" algn="l"/>
              </a:tabLst>
            </a:pPr>
            <a:r>
              <a:rPr lang="en-IN" sz="2400" dirty="0">
                <a:effectLst/>
                <a:latin typeface="Times New Roman" panose="02020603050405020304" pitchFamily="18" charset="0"/>
                <a:ea typeface="Times New Roman" panose="02020603050405020304" pitchFamily="18" charset="0"/>
              </a:rPr>
              <a:t>To be proficient in data analysis and its implications on </a:t>
            </a:r>
            <a:r>
              <a:rPr lang="en-IN" sz="2400" b="1" dirty="0">
                <a:effectLst/>
                <a:latin typeface="Times New Roman" panose="02020603050405020304" pitchFamily="18" charset="0"/>
                <a:ea typeface="Times New Roman" panose="02020603050405020304" pitchFamily="18" charset="0"/>
              </a:rPr>
              <a:t>structured, unstructured, and semi-  structured data.</a:t>
            </a:r>
          </a:p>
          <a:p>
            <a:pPr lvl="0" algn="just" fontAlgn="base">
              <a:buSzPts val="1000"/>
              <a:tabLst>
                <a:tab pos="457200" algn="l"/>
              </a:tabLst>
            </a:pPr>
            <a:endParaRPr lang="en-IN" sz="2400" b="1" dirty="0">
              <a:effectLst/>
              <a:latin typeface="Times New Roman" panose="02020603050405020304" pitchFamily="18" charset="0"/>
              <a:ea typeface="Times New Roman" panose="02020603050405020304" pitchFamily="18" charset="0"/>
            </a:endParaRPr>
          </a:p>
          <a:p>
            <a:pPr marL="342900" lvl="0" indent="-342900" algn="just" fontAlgn="base">
              <a:buSzPts val="1000"/>
              <a:buFont typeface="Symbol" panose="05050102010706020507" pitchFamily="18" charset="2"/>
              <a:buChar char=""/>
              <a:tabLst>
                <a:tab pos="457200" algn="l"/>
              </a:tabLst>
            </a:pPr>
            <a:r>
              <a:rPr lang="en-IN" sz="2400" dirty="0">
                <a:effectLst/>
                <a:latin typeface="Times New Roman" panose="02020603050405020304" pitchFamily="18" charset="0"/>
                <a:ea typeface="Times New Roman" panose="02020603050405020304" pitchFamily="18" charset="0"/>
              </a:rPr>
              <a:t>To be proficient with </a:t>
            </a:r>
            <a:r>
              <a:rPr lang="en-IN" sz="2400" b="1" dirty="0">
                <a:effectLst/>
                <a:latin typeface="Times New Roman" panose="02020603050405020304" pitchFamily="18" charset="0"/>
                <a:ea typeface="Times New Roman" panose="02020603050405020304" pitchFamily="18" charset="0"/>
              </a:rPr>
              <a:t>Big Data </a:t>
            </a:r>
            <a:r>
              <a:rPr lang="en-IN" sz="2400" b="1" dirty="0">
                <a:latin typeface="Times New Roman" panose="02020603050405020304" pitchFamily="18" charset="0"/>
                <a:ea typeface="Times New Roman" panose="02020603050405020304" pitchFamily="18" charset="0"/>
              </a:rPr>
              <a:t>framework</a:t>
            </a:r>
            <a:r>
              <a:rPr lang="en-IN" sz="2400" b="1" dirty="0">
                <a:effectLst/>
                <a:latin typeface="Times New Roman" panose="02020603050405020304" pitchFamily="18" charset="0"/>
                <a:ea typeface="Times New Roman" panose="02020603050405020304" pitchFamily="18" charset="0"/>
              </a:rPr>
              <a:t> and use cases</a:t>
            </a:r>
            <a:r>
              <a:rPr lang="en-IN" sz="2400" dirty="0">
                <a:effectLst/>
                <a:latin typeface="Times New Roman" panose="02020603050405020304" pitchFamily="18" charset="0"/>
                <a:ea typeface="Times New Roman" panose="02020603050405020304" pitchFamily="18" charset="0"/>
              </a:rPr>
              <a:t>.</a:t>
            </a:r>
          </a:p>
          <a:p>
            <a:pPr lvl="0" algn="just" fontAlgn="base">
              <a:buSzPts val="1000"/>
              <a:tabLst>
                <a:tab pos="457200" algn="l"/>
              </a:tabLst>
            </a:pPr>
            <a:endParaRPr lang="en-IN" sz="2400" dirty="0">
              <a:effectLst/>
              <a:latin typeface="Times New Roman" panose="02020603050405020304" pitchFamily="18" charset="0"/>
              <a:ea typeface="Times New Roman" panose="02020603050405020304" pitchFamily="18" charset="0"/>
            </a:endParaRPr>
          </a:p>
          <a:p>
            <a:pPr marL="342900" lvl="0" indent="-342900" algn="just" fontAlgn="base">
              <a:buSzPts val="1000"/>
              <a:buFont typeface="Symbol" panose="05050102010706020507" pitchFamily="18" charset="2"/>
              <a:buChar char=""/>
              <a:tabLst>
                <a:tab pos="457200" algn="l"/>
              </a:tabLst>
            </a:pPr>
            <a:endParaRPr lang="en-IN" sz="2400" b="1" dirty="0">
              <a:effectLst/>
              <a:latin typeface="Times New Roman" panose="02020603050405020304" pitchFamily="18" charset="0"/>
              <a:ea typeface="Times New Roman" panose="02020603050405020304" pitchFamily="18" charset="0"/>
            </a:endParaRPr>
          </a:p>
          <a:p>
            <a:pPr lvl="0" algn="just" fontAlgn="base">
              <a:buSzPts val="1000"/>
              <a:tabLst>
                <a:tab pos="457200" algn="l"/>
              </a:tabLst>
            </a:pPr>
            <a:endParaRPr lang="en-IN" sz="24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81396EA7-2F92-1715-83B1-9CC1DDF8422F}"/>
              </a:ext>
            </a:extLst>
          </p:cNvPr>
          <p:cNvSpPr txBox="1"/>
          <p:nvPr/>
        </p:nvSpPr>
        <p:spPr>
          <a:xfrm>
            <a:off x="3897086" y="881743"/>
            <a:ext cx="4397828" cy="646331"/>
          </a:xfrm>
          <a:prstGeom prst="rect">
            <a:avLst/>
          </a:prstGeom>
          <a:noFill/>
        </p:spPr>
        <p:txBody>
          <a:bodyPr wrap="square">
            <a:spAutoFit/>
          </a:bodyPr>
          <a:lstStyle/>
          <a:p>
            <a:pPr algn="just" fontAlgn="base"/>
            <a:r>
              <a:rPr lang="en-US" sz="3600" b="1" dirty="0">
                <a:solidFill>
                  <a:schemeClr val="accent1"/>
                </a:solidFill>
                <a:effectLst/>
                <a:latin typeface="Times New Roman" panose="02020603050405020304" pitchFamily="18" charset="0"/>
                <a:ea typeface="Times New Roman" panose="02020603050405020304" pitchFamily="18" charset="0"/>
              </a:rPr>
              <a:t>Course Objectives</a:t>
            </a:r>
            <a:r>
              <a:rPr lang="en-US" sz="3600" dirty="0">
                <a:solidFill>
                  <a:schemeClr val="accent1"/>
                </a:solidFill>
                <a:effectLst/>
                <a:latin typeface="Times New Roman" panose="02020603050405020304" pitchFamily="18" charset="0"/>
                <a:ea typeface="Times New Roman" panose="02020603050405020304" pitchFamily="18" charset="0"/>
              </a:rPr>
              <a:t> </a:t>
            </a:r>
            <a:endParaRPr lang="en-IN" sz="3600" dirty="0">
              <a:solidFill>
                <a:schemeClr val="accent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77994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uter&#10;&#10;Description automatically generated">
            <a:extLst>
              <a:ext uri="{FF2B5EF4-FFF2-40B4-BE49-F238E27FC236}">
                <a16:creationId xmlns:a16="http://schemas.microsoft.com/office/drawing/2014/main" id="{56879B9D-DE5D-80E2-90E4-2B94DB0BD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1847" y="1739812"/>
            <a:ext cx="9328306" cy="4597031"/>
          </a:xfrm>
          <a:prstGeom prst="rect">
            <a:avLst/>
          </a:prstGeom>
        </p:spPr>
      </p:pic>
      <p:sp>
        <p:nvSpPr>
          <p:cNvPr id="6" name="TextBox 5">
            <a:extLst>
              <a:ext uri="{FF2B5EF4-FFF2-40B4-BE49-F238E27FC236}">
                <a16:creationId xmlns:a16="http://schemas.microsoft.com/office/drawing/2014/main" id="{D01A6A4C-E02B-7D2F-83E1-C23B41DCE514}"/>
              </a:ext>
            </a:extLst>
          </p:cNvPr>
          <p:cNvSpPr txBox="1"/>
          <p:nvPr/>
        </p:nvSpPr>
        <p:spPr>
          <a:xfrm>
            <a:off x="1012371" y="827314"/>
            <a:ext cx="10619382" cy="707886"/>
          </a:xfrm>
          <a:prstGeom prst="rect">
            <a:avLst/>
          </a:prstGeom>
          <a:noFill/>
        </p:spPr>
        <p:txBody>
          <a:bodyPr wrap="none" rtlCol="0">
            <a:spAutoFit/>
          </a:bodyPr>
          <a:lstStyle/>
          <a:p>
            <a:r>
              <a:rPr lang="en-US" sz="4000" dirty="0">
                <a:solidFill>
                  <a:schemeClr val="accent1"/>
                </a:solidFill>
              </a:rPr>
              <a:t>Traditional Approach: Data storage and processing</a:t>
            </a:r>
            <a:endParaRPr lang="en-IN" sz="4000" dirty="0">
              <a:solidFill>
                <a:schemeClr val="accent1"/>
              </a:solidFill>
            </a:endParaRPr>
          </a:p>
        </p:txBody>
      </p:sp>
    </p:spTree>
    <p:extLst>
      <p:ext uri="{BB962C8B-B14F-4D97-AF65-F5344CB8AC3E}">
        <p14:creationId xmlns:p14="http://schemas.microsoft.com/office/powerpoint/2010/main" val="4164296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C8A29-519B-5F15-0267-2C9EA8826E82}"/>
              </a:ext>
            </a:extLst>
          </p:cNvPr>
          <p:cNvSpPr>
            <a:spLocks noGrp="1"/>
          </p:cNvSpPr>
          <p:nvPr>
            <p:ph type="title"/>
          </p:nvPr>
        </p:nvSpPr>
        <p:spPr>
          <a:xfrm>
            <a:off x="-34913" y="51078"/>
            <a:ext cx="10058400" cy="606026"/>
          </a:xfrm>
        </p:spPr>
        <p:txBody>
          <a:bodyPr>
            <a:normAutofit fontScale="90000"/>
          </a:bodyPr>
          <a:lstStyle/>
          <a:p>
            <a:r>
              <a:rPr lang="en-US" dirty="0">
                <a:solidFill>
                  <a:srgbClr val="FFC000"/>
                </a:solidFill>
              </a:rPr>
              <a:t>How we store and process this Big Data?</a:t>
            </a:r>
            <a:endParaRPr lang="en-IN" dirty="0">
              <a:solidFill>
                <a:srgbClr val="FFC000"/>
              </a:solidFill>
            </a:endParaRPr>
          </a:p>
        </p:txBody>
      </p:sp>
      <p:pic>
        <p:nvPicPr>
          <p:cNvPr id="8" name="Content Placeholder 4">
            <a:extLst>
              <a:ext uri="{FF2B5EF4-FFF2-40B4-BE49-F238E27FC236}">
                <a16:creationId xmlns:a16="http://schemas.microsoft.com/office/drawing/2014/main" id="{A7A75E54-A40F-02BC-F32E-9B53B01836B4}"/>
              </a:ext>
            </a:extLst>
          </p:cNvPr>
          <p:cNvPicPr>
            <a:picLocks noGrp="1" noChangeAspect="1"/>
          </p:cNvPicPr>
          <p:nvPr>
            <p:ph idx="1"/>
          </p:nvPr>
        </p:nvPicPr>
        <p:blipFill rotWithShape="1">
          <a:blip r:embed="rId3"/>
          <a:srcRect l="21991" t="30131" r="38181" b="31363"/>
          <a:stretch/>
        </p:blipFill>
        <p:spPr>
          <a:xfrm>
            <a:off x="-43540" y="1402809"/>
            <a:ext cx="4713514" cy="2563356"/>
          </a:xfrm>
        </p:spPr>
      </p:pic>
      <p:pic>
        <p:nvPicPr>
          <p:cNvPr id="12" name="Picture 11">
            <a:extLst>
              <a:ext uri="{FF2B5EF4-FFF2-40B4-BE49-F238E27FC236}">
                <a16:creationId xmlns:a16="http://schemas.microsoft.com/office/drawing/2014/main" id="{620924DE-E8CD-CDB6-005B-4EE92285F92D}"/>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9000"/>
                    </a14:imgEffect>
                  </a14:imgLayer>
                </a14:imgProps>
              </a:ext>
            </a:extLst>
          </a:blip>
          <a:srcRect l="23750" t="35397" r="49999" b="38571"/>
          <a:stretch/>
        </p:blipFill>
        <p:spPr>
          <a:xfrm>
            <a:off x="4713514" y="1791858"/>
            <a:ext cx="3200400" cy="1785257"/>
          </a:xfrm>
          <a:prstGeom prst="rect">
            <a:avLst/>
          </a:prstGeom>
        </p:spPr>
      </p:pic>
      <p:pic>
        <p:nvPicPr>
          <p:cNvPr id="14" name="Picture 13">
            <a:extLst>
              <a:ext uri="{FF2B5EF4-FFF2-40B4-BE49-F238E27FC236}">
                <a16:creationId xmlns:a16="http://schemas.microsoft.com/office/drawing/2014/main" id="{F644276D-518B-0319-F01F-5C1EAE22105A}"/>
              </a:ext>
            </a:extLst>
          </p:cNvPr>
          <p:cNvPicPr>
            <a:picLocks noChangeAspect="1"/>
          </p:cNvPicPr>
          <p:nvPr/>
        </p:nvPicPr>
        <p:blipFill rotWithShape="1">
          <a:blip r:embed="rId6"/>
          <a:srcRect l="36250" t="24489" r="22411" b="27343"/>
          <a:stretch/>
        </p:blipFill>
        <p:spPr>
          <a:xfrm>
            <a:off x="8006401" y="1475002"/>
            <a:ext cx="4147539" cy="2718375"/>
          </a:xfrm>
          <a:prstGeom prst="rect">
            <a:avLst/>
          </a:prstGeom>
        </p:spPr>
      </p:pic>
      <p:sp>
        <p:nvSpPr>
          <p:cNvPr id="15" name="TextBox 14">
            <a:extLst>
              <a:ext uri="{FF2B5EF4-FFF2-40B4-BE49-F238E27FC236}">
                <a16:creationId xmlns:a16="http://schemas.microsoft.com/office/drawing/2014/main" id="{BB4D8E8C-B71B-CE55-2ECD-CBFD953FDF4E}"/>
              </a:ext>
            </a:extLst>
          </p:cNvPr>
          <p:cNvSpPr txBox="1"/>
          <p:nvPr/>
        </p:nvSpPr>
        <p:spPr>
          <a:xfrm>
            <a:off x="7239000" y="589617"/>
            <a:ext cx="4822453" cy="1200329"/>
          </a:xfrm>
          <a:prstGeom prst="rect">
            <a:avLst/>
          </a:prstGeom>
          <a:noFill/>
        </p:spPr>
        <p:txBody>
          <a:bodyPr wrap="square" rtlCol="0">
            <a:spAutoFit/>
          </a:bodyPr>
          <a:lstStyle/>
          <a:p>
            <a:r>
              <a:rPr lang="en-US" b="1" dirty="0"/>
              <a:t>Store </a:t>
            </a:r>
            <a:r>
              <a:rPr lang="en-US" dirty="0"/>
              <a:t>– Break file in to small sizes – 300 MB = 128Mb, 128 MB, 44MB</a:t>
            </a:r>
          </a:p>
          <a:p>
            <a:r>
              <a:rPr lang="en-US" dirty="0"/>
              <a:t>Store them with different nodes – when node breaks down it will be easy to </a:t>
            </a:r>
            <a:r>
              <a:rPr lang="en-US" dirty="0" err="1"/>
              <a:t>to</a:t>
            </a:r>
            <a:r>
              <a:rPr lang="en-US" dirty="0"/>
              <a:t> fetch the file</a:t>
            </a:r>
            <a:endParaRPr lang="en-IN" dirty="0"/>
          </a:p>
        </p:txBody>
      </p:sp>
      <p:pic>
        <p:nvPicPr>
          <p:cNvPr id="18" name="Picture 17">
            <a:extLst>
              <a:ext uri="{FF2B5EF4-FFF2-40B4-BE49-F238E27FC236}">
                <a16:creationId xmlns:a16="http://schemas.microsoft.com/office/drawing/2014/main" id="{E22A2CAD-0BF8-F6E5-F18A-6440B48F7951}"/>
              </a:ext>
            </a:extLst>
          </p:cNvPr>
          <p:cNvPicPr>
            <a:picLocks noChangeAspect="1"/>
          </p:cNvPicPr>
          <p:nvPr/>
        </p:nvPicPr>
        <p:blipFill rotWithShape="1">
          <a:blip r:embed="rId7"/>
          <a:srcRect l="54821" t="51111" r="22679" b="24603"/>
          <a:stretch/>
        </p:blipFill>
        <p:spPr>
          <a:xfrm>
            <a:off x="8048092" y="4271831"/>
            <a:ext cx="4176606" cy="2535795"/>
          </a:xfrm>
          <a:prstGeom prst="rect">
            <a:avLst/>
          </a:prstGeom>
        </p:spPr>
      </p:pic>
      <p:pic>
        <p:nvPicPr>
          <p:cNvPr id="20" name="Picture 19">
            <a:extLst>
              <a:ext uri="{FF2B5EF4-FFF2-40B4-BE49-F238E27FC236}">
                <a16:creationId xmlns:a16="http://schemas.microsoft.com/office/drawing/2014/main" id="{E5DBF7DE-4F74-C434-AC6A-18F7225F1978}"/>
              </a:ext>
            </a:extLst>
          </p:cNvPr>
          <p:cNvPicPr>
            <a:picLocks noChangeAspect="1"/>
          </p:cNvPicPr>
          <p:nvPr/>
        </p:nvPicPr>
        <p:blipFill rotWithShape="1">
          <a:blip r:embed="rId8"/>
          <a:srcRect l="28393" t="22699" r="28928" b="24286"/>
          <a:stretch/>
        </p:blipFill>
        <p:spPr>
          <a:xfrm>
            <a:off x="4558063" y="4319664"/>
            <a:ext cx="3448338" cy="2409508"/>
          </a:xfrm>
          <a:prstGeom prst="rect">
            <a:avLst/>
          </a:prstGeom>
        </p:spPr>
      </p:pic>
      <p:sp>
        <p:nvSpPr>
          <p:cNvPr id="21" name="TextBox 20">
            <a:extLst>
              <a:ext uri="{FF2B5EF4-FFF2-40B4-BE49-F238E27FC236}">
                <a16:creationId xmlns:a16="http://schemas.microsoft.com/office/drawing/2014/main" id="{C6B0AD6F-A303-E5CE-6CA1-80E70F348703}"/>
              </a:ext>
            </a:extLst>
          </p:cNvPr>
          <p:cNvSpPr txBox="1"/>
          <p:nvPr/>
        </p:nvSpPr>
        <p:spPr>
          <a:xfrm>
            <a:off x="10798669" y="4239297"/>
            <a:ext cx="1611086" cy="646331"/>
          </a:xfrm>
          <a:prstGeom prst="rect">
            <a:avLst/>
          </a:prstGeom>
          <a:noFill/>
        </p:spPr>
        <p:txBody>
          <a:bodyPr wrap="square" rtlCol="0">
            <a:spAutoFit/>
          </a:bodyPr>
          <a:lstStyle/>
          <a:p>
            <a:r>
              <a:rPr lang="en-US" b="1" dirty="0">
                <a:solidFill>
                  <a:srgbClr val="FF0000"/>
                </a:solidFill>
                <a:latin typeface="Times New Roman" panose="02020603050405020304" pitchFamily="18" charset="0"/>
                <a:cs typeface="Times New Roman" panose="02020603050405020304" pitchFamily="18" charset="0"/>
              </a:rPr>
              <a:t>MapReduce/ Processing</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C667D3BA-0AB5-995A-1AE5-89C9068B9A57}"/>
              </a:ext>
            </a:extLst>
          </p:cNvPr>
          <p:cNvSpPr txBox="1"/>
          <p:nvPr/>
        </p:nvSpPr>
        <p:spPr>
          <a:xfrm>
            <a:off x="7884847" y="5076797"/>
            <a:ext cx="1611086" cy="369332"/>
          </a:xfrm>
          <a:prstGeom prst="rect">
            <a:avLst/>
          </a:prstGeom>
          <a:noFill/>
        </p:spPr>
        <p:txBody>
          <a:bodyPr wrap="square" rtlCol="0">
            <a:spAutoFit/>
          </a:bodyPr>
          <a:lstStyle/>
          <a:p>
            <a:r>
              <a:rPr lang="en-US" b="1" dirty="0">
                <a:solidFill>
                  <a:srgbClr val="FF0000"/>
                </a:solidFill>
                <a:latin typeface="Times New Roman" panose="02020603050405020304" pitchFamily="18" charset="0"/>
                <a:cs typeface="Times New Roman" panose="02020603050405020304" pitchFamily="18" charset="0"/>
              </a:rPr>
              <a:t>Data Analysis</a:t>
            </a:r>
            <a:endParaRPr lang="en-IN"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6967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7099D-2424-2CBE-1F73-8B88DE1ED91F}"/>
              </a:ext>
            </a:extLst>
          </p:cNvPr>
          <p:cNvSpPr>
            <a:spLocks noGrp="1"/>
          </p:cNvSpPr>
          <p:nvPr>
            <p:ph type="title"/>
          </p:nvPr>
        </p:nvSpPr>
        <p:spPr>
          <a:xfrm>
            <a:off x="1097280" y="286603"/>
            <a:ext cx="10058400" cy="702303"/>
          </a:xfrm>
        </p:spPr>
        <p:txBody>
          <a:bodyPr>
            <a:normAutofit fontScale="90000"/>
          </a:bodyPr>
          <a:lstStyle/>
          <a:p>
            <a:r>
              <a:rPr lang="en-US" dirty="0">
                <a:solidFill>
                  <a:srgbClr val="FFC000"/>
                </a:solidFill>
              </a:rPr>
              <a:t>Use case of Big Data Analysis – Gaming</a:t>
            </a:r>
            <a:endParaRPr lang="en-IN" dirty="0">
              <a:solidFill>
                <a:srgbClr val="FFC000"/>
              </a:solidFill>
            </a:endParaRPr>
          </a:p>
        </p:txBody>
      </p:sp>
      <p:pic>
        <p:nvPicPr>
          <p:cNvPr id="5" name="Picture 4">
            <a:extLst>
              <a:ext uri="{FF2B5EF4-FFF2-40B4-BE49-F238E27FC236}">
                <a16:creationId xmlns:a16="http://schemas.microsoft.com/office/drawing/2014/main" id="{AE63F857-4FEC-D7B2-5BB0-0D5237501551}"/>
              </a:ext>
            </a:extLst>
          </p:cNvPr>
          <p:cNvPicPr>
            <a:picLocks noChangeAspect="1"/>
          </p:cNvPicPr>
          <p:nvPr/>
        </p:nvPicPr>
        <p:blipFill rotWithShape="1">
          <a:blip r:embed="rId2"/>
          <a:srcRect l="20802" t="21271" r="23036" b="23650"/>
          <a:stretch/>
        </p:blipFill>
        <p:spPr>
          <a:xfrm>
            <a:off x="-1" y="1157151"/>
            <a:ext cx="7273835" cy="4543697"/>
          </a:xfrm>
          <a:prstGeom prst="rect">
            <a:avLst/>
          </a:prstGeom>
        </p:spPr>
      </p:pic>
      <p:sp>
        <p:nvSpPr>
          <p:cNvPr id="6" name="TextBox 5">
            <a:extLst>
              <a:ext uri="{FF2B5EF4-FFF2-40B4-BE49-F238E27FC236}">
                <a16:creationId xmlns:a16="http://schemas.microsoft.com/office/drawing/2014/main" id="{42793999-B3BF-9DB3-B9C4-0776521C9E6D}"/>
              </a:ext>
            </a:extLst>
          </p:cNvPr>
          <p:cNvSpPr txBox="1"/>
          <p:nvPr/>
        </p:nvSpPr>
        <p:spPr>
          <a:xfrm>
            <a:off x="7273835" y="2079172"/>
            <a:ext cx="4787536" cy="4431983"/>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Designers Analyze gaming data at which stage customers </a:t>
            </a:r>
            <a:r>
              <a:rPr lang="en-US" sz="2400" dirty="0">
                <a:solidFill>
                  <a:srgbClr val="FF0000"/>
                </a:solidFill>
                <a:latin typeface="Times New Roman" panose="02020603050405020304" pitchFamily="18" charset="0"/>
                <a:cs typeface="Times New Roman" panose="02020603050405020304" pitchFamily="18" charset="0"/>
              </a:rPr>
              <a:t>pause , restart , quit etc.</a:t>
            </a: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analysis will help designers to work on </a:t>
            </a:r>
            <a:r>
              <a:rPr lang="en-US" sz="2400" dirty="0">
                <a:solidFill>
                  <a:srgbClr val="FF0000"/>
                </a:solidFill>
                <a:latin typeface="Times New Roman" panose="02020603050405020304" pitchFamily="18" charset="0"/>
                <a:cs typeface="Times New Roman" panose="02020603050405020304" pitchFamily="18" charset="0"/>
              </a:rPr>
              <a:t>enhancement of story line of games.</a:t>
            </a: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Improve </a:t>
            </a:r>
            <a:r>
              <a:rPr lang="en-US" sz="2400" dirty="0">
                <a:solidFill>
                  <a:srgbClr val="FF0000"/>
                </a:solidFill>
                <a:latin typeface="Times New Roman" panose="02020603050405020304" pitchFamily="18" charset="0"/>
                <a:cs typeface="Times New Roman" panose="02020603050405020304" pitchFamily="18" charset="0"/>
              </a:rPr>
              <a:t>“user Experience”</a:t>
            </a: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Reduce </a:t>
            </a:r>
            <a:r>
              <a:rPr lang="en-US" sz="2400" dirty="0">
                <a:solidFill>
                  <a:srgbClr val="FF0000"/>
                </a:solidFill>
                <a:latin typeface="Times New Roman" panose="02020603050405020304" pitchFamily="18" charset="0"/>
                <a:cs typeface="Times New Roman" panose="02020603050405020304" pitchFamily="18" charset="0"/>
              </a:rPr>
              <a:t>Churn rate.</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891666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6D995-9593-E115-9C6B-92EB2AD02087}"/>
              </a:ext>
            </a:extLst>
          </p:cNvPr>
          <p:cNvSpPr>
            <a:spLocks noGrp="1"/>
          </p:cNvSpPr>
          <p:nvPr>
            <p:ph type="title"/>
          </p:nvPr>
        </p:nvSpPr>
        <p:spPr>
          <a:xfrm>
            <a:off x="1676400" y="783524"/>
            <a:ext cx="9791699" cy="660454"/>
          </a:xfrm>
        </p:spPr>
        <p:txBody>
          <a:bodyPr>
            <a:normAutofit fontScale="90000"/>
          </a:bodyPr>
          <a:lstStyle/>
          <a:p>
            <a:pPr algn="ctr"/>
            <a:r>
              <a:rPr lang="en-US" dirty="0">
                <a:solidFill>
                  <a:srgbClr val="FFC000"/>
                </a:solidFill>
              </a:rPr>
              <a:t>Use case of Big Data Analysis: Predict Hurricane’s landfall</a:t>
            </a:r>
            <a:endParaRPr lang="en-IN" dirty="0">
              <a:solidFill>
                <a:srgbClr val="FFC000"/>
              </a:solidFill>
            </a:endParaRPr>
          </a:p>
        </p:txBody>
      </p:sp>
      <p:pic>
        <p:nvPicPr>
          <p:cNvPr id="5" name="Content Placeholder 4">
            <a:extLst>
              <a:ext uri="{FF2B5EF4-FFF2-40B4-BE49-F238E27FC236}">
                <a16:creationId xmlns:a16="http://schemas.microsoft.com/office/drawing/2014/main" id="{A793AB40-0006-9938-FD9E-D048B2883750}"/>
              </a:ext>
            </a:extLst>
          </p:cNvPr>
          <p:cNvPicPr>
            <a:picLocks noGrp="1" noChangeAspect="1"/>
          </p:cNvPicPr>
          <p:nvPr>
            <p:ph idx="1"/>
          </p:nvPr>
        </p:nvPicPr>
        <p:blipFill rotWithShape="1">
          <a:blip r:embed="rId3"/>
          <a:srcRect l="20658" t="21216" r="22109" b="25745"/>
          <a:stretch/>
        </p:blipFill>
        <p:spPr>
          <a:xfrm>
            <a:off x="261259" y="2220124"/>
            <a:ext cx="6749321" cy="3518263"/>
          </a:xfrm>
        </p:spPr>
      </p:pic>
      <p:pic>
        <p:nvPicPr>
          <p:cNvPr id="7" name="Picture 6">
            <a:extLst>
              <a:ext uri="{FF2B5EF4-FFF2-40B4-BE49-F238E27FC236}">
                <a16:creationId xmlns:a16="http://schemas.microsoft.com/office/drawing/2014/main" id="{B9730FB4-889C-9F4A-98E0-F44DFE32BD0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5000"/>
                    </a14:imgEffect>
                  </a14:imgLayer>
                </a14:imgProps>
              </a:ext>
            </a:extLst>
          </a:blip>
          <a:srcRect l="42199" t="37710" r="44439" b="31461"/>
          <a:stretch/>
        </p:blipFill>
        <p:spPr>
          <a:xfrm>
            <a:off x="8196943" y="2965620"/>
            <a:ext cx="2220686" cy="2104946"/>
          </a:xfrm>
          <a:prstGeom prst="rect">
            <a:avLst/>
          </a:prstGeom>
        </p:spPr>
      </p:pic>
      <p:sp>
        <p:nvSpPr>
          <p:cNvPr id="10" name="TextBox 9">
            <a:extLst>
              <a:ext uri="{FF2B5EF4-FFF2-40B4-BE49-F238E27FC236}">
                <a16:creationId xmlns:a16="http://schemas.microsoft.com/office/drawing/2014/main" id="{E1985640-6BAA-BAC0-E23B-EA082A15D983}"/>
              </a:ext>
            </a:extLst>
          </p:cNvPr>
          <p:cNvSpPr txBox="1"/>
          <p:nvPr/>
        </p:nvSpPr>
        <p:spPr>
          <a:xfrm>
            <a:off x="8441871" y="5415221"/>
            <a:ext cx="3488870" cy="830997"/>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Processed</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Analyzed Accurately</a:t>
            </a:r>
            <a:endParaRPr lang="en-IN" sz="24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AD2DCB37-6EFC-77EC-A41B-AC7794D046B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5000"/>
                    </a14:imgEffect>
                  </a14:imgLayer>
                </a14:imgProps>
              </a:ext>
            </a:extLst>
          </a:blip>
          <a:srcRect l="29286" t="25333" r="30180" b="64054"/>
          <a:stretch/>
        </p:blipFill>
        <p:spPr>
          <a:xfrm>
            <a:off x="6240666" y="1781886"/>
            <a:ext cx="5951334" cy="876475"/>
          </a:xfrm>
          <a:prstGeom prst="rect">
            <a:avLst/>
          </a:prstGeom>
        </p:spPr>
      </p:pic>
    </p:spTree>
    <p:extLst>
      <p:ext uri="{BB962C8B-B14F-4D97-AF65-F5344CB8AC3E}">
        <p14:creationId xmlns:p14="http://schemas.microsoft.com/office/powerpoint/2010/main" val="3787179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494CF-A320-D1CD-16FE-7E603B2103A5}"/>
              </a:ext>
            </a:extLst>
          </p:cNvPr>
          <p:cNvSpPr>
            <a:spLocks noGrp="1"/>
          </p:cNvSpPr>
          <p:nvPr>
            <p:ph type="title"/>
          </p:nvPr>
        </p:nvSpPr>
        <p:spPr>
          <a:xfrm>
            <a:off x="1066800" y="14435"/>
            <a:ext cx="10058400" cy="899940"/>
          </a:xfrm>
        </p:spPr>
        <p:txBody>
          <a:bodyPr/>
          <a:lstStyle/>
          <a:p>
            <a:r>
              <a:rPr lang="en-IN" dirty="0">
                <a:solidFill>
                  <a:srgbClr val="FFC000"/>
                </a:solidFill>
              </a:rPr>
              <a:t>Big data Technologies/ Classes</a:t>
            </a:r>
          </a:p>
        </p:txBody>
      </p:sp>
      <p:pic>
        <p:nvPicPr>
          <p:cNvPr id="5" name="Content Placeholder 4">
            <a:extLst>
              <a:ext uri="{FF2B5EF4-FFF2-40B4-BE49-F238E27FC236}">
                <a16:creationId xmlns:a16="http://schemas.microsoft.com/office/drawing/2014/main" id="{4FC56F47-2FC8-6DC0-006E-4DB32F377254}"/>
              </a:ext>
            </a:extLst>
          </p:cNvPr>
          <p:cNvPicPr>
            <a:picLocks noGrp="1" noChangeAspect="1"/>
          </p:cNvPicPr>
          <p:nvPr>
            <p:ph idx="1"/>
          </p:nvPr>
        </p:nvPicPr>
        <p:blipFill rotWithShape="1">
          <a:blip r:embed="rId2"/>
          <a:srcRect l="10916" t="26356" r="50422" b="24665"/>
          <a:stretch/>
        </p:blipFill>
        <p:spPr>
          <a:xfrm>
            <a:off x="1066801" y="914375"/>
            <a:ext cx="10493828" cy="5439308"/>
          </a:xfrm>
        </p:spPr>
      </p:pic>
    </p:spTree>
    <p:extLst>
      <p:ext uri="{BB962C8B-B14F-4D97-AF65-F5344CB8AC3E}">
        <p14:creationId xmlns:p14="http://schemas.microsoft.com/office/powerpoint/2010/main" val="779351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40A2-CF25-4CB9-2E66-01A6FCBB3B64}"/>
              </a:ext>
            </a:extLst>
          </p:cNvPr>
          <p:cNvSpPr>
            <a:spLocks noGrp="1"/>
          </p:cNvSpPr>
          <p:nvPr>
            <p:ph type="title"/>
          </p:nvPr>
        </p:nvSpPr>
        <p:spPr>
          <a:xfrm>
            <a:off x="1097280" y="286603"/>
            <a:ext cx="10058400" cy="867283"/>
          </a:xfrm>
        </p:spPr>
        <p:txBody>
          <a:bodyPr/>
          <a:lstStyle/>
          <a:p>
            <a:r>
              <a:rPr lang="en-IN" dirty="0">
                <a:solidFill>
                  <a:srgbClr val="FFC000"/>
                </a:solidFill>
              </a:rPr>
              <a:t>Big Data?</a:t>
            </a:r>
          </a:p>
        </p:txBody>
      </p:sp>
      <p:pic>
        <p:nvPicPr>
          <p:cNvPr id="5" name="Content Placeholder 4">
            <a:extLst>
              <a:ext uri="{FF2B5EF4-FFF2-40B4-BE49-F238E27FC236}">
                <a16:creationId xmlns:a16="http://schemas.microsoft.com/office/drawing/2014/main" id="{374D3089-69B7-D8DA-6E31-86E7621C3D02}"/>
              </a:ext>
            </a:extLst>
          </p:cNvPr>
          <p:cNvPicPr>
            <a:picLocks noGrp="1" noChangeAspect="1"/>
          </p:cNvPicPr>
          <p:nvPr>
            <p:ph idx="1"/>
          </p:nvPr>
        </p:nvPicPr>
        <p:blipFill rotWithShape="1">
          <a:blip r:embed="rId2"/>
          <a:srcRect l="25268" t="19484" r="23784" b="21146"/>
          <a:stretch/>
        </p:blipFill>
        <p:spPr>
          <a:xfrm>
            <a:off x="656294" y="1027560"/>
            <a:ext cx="8894930" cy="5830440"/>
          </a:xfrm>
        </p:spPr>
      </p:pic>
    </p:spTree>
    <p:extLst>
      <p:ext uri="{BB962C8B-B14F-4D97-AF65-F5344CB8AC3E}">
        <p14:creationId xmlns:p14="http://schemas.microsoft.com/office/powerpoint/2010/main" val="486030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4939-7BD0-F28A-A2CA-C387B194D871}"/>
              </a:ext>
            </a:extLst>
          </p:cNvPr>
          <p:cNvSpPr>
            <a:spLocks noGrp="1"/>
          </p:cNvSpPr>
          <p:nvPr>
            <p:ph type="title"/>
          </p:nvPr>
        </p:nvSpPr>
        <p:spPr>
          <a:xfrm>
            <a:off x="1097280" y="286603"/>
            <a:ext cx="10058400" cy="702409"/>
          </a:xfrm>
        </p:spPr>
        <p:txBody>
          <a:bodyPr>
            <a:normAutofit fontScale="90000"/>
          </a:bodyPr>
          <a:lstStyle/>
          <a:p>
            <a:r>
              <a:rPr lang="en-IN" dirty="0">
                <a:solidFill>
                  <a:srgbClr val="FFC000"/>
                </a:solidFill>
              </a:rPr>
              <a:t>Big Data Layout</a:t>
            </a:r>
          </a:p>
        </p:txBody>
      </p:sp>
      <p:pic>
        <p:nvPicPr>
          <p:cNvPr id="5" name="Content Placeholder 4">
            <a:extLst>
              <a:ext uri="{FF2B5EF4-FFF2-40B4-BE49-F238E27FC236}">
                <a16:creationId xmlns:a16="http://schemas.microsoft.com/office/drawing/2014/main" id="{8B2E9723-A2A9-0920-7EAB-25B6D020A319}"/>
              </a:ext>
            </a:extLst>
          </p:cNvPr>
          <p:cNvPicPr>
            <a:picLocks noGrp="1" noChangeAspect="1"/>
          </p:cNvPicPr>
          <p:nvPr>
            <p:ph idx="1"/>
          </p:nvPr>
        </p:nvPicPr>
        <p:blipFill rotWithShape="1">
          <a:blip r:embed="rId2"/>
          <a:srcRect l="27812" t="20274" r="28808" b="17487"/>
          <a:stretch/>
        </p:blipFill>
        <p:spPr>
          <a:xfrm>
            <a:off x="39282" y="989012"/>
            <a:ext cx="5854149" cy="4724400"/>
          </a:xfrm>
        </p:spPr>
      </p:pic>
      <p:sp>
        <p:nvSpPr>
          <p:cNvPr id="7" name="TextBox 6">
            <a:extLst>
              <a:ext uri="{FF2B5EF4-FFF2-40B4-BE49-F238E27FC236}">
                <a16:creationId xmlns:a16="http://schemas.microsoft.com/office/drawing/2014/main" id="{A35107A9-B48F-840B-82B4-376CB9618635}"/>
              </a:ext>
            </a:extLst>
          </p:cNvPr>
          <p:cNvSpPr txBox="1"/>
          <p:nvPr/>
        </p:nvSpPr>
        <p:spPr>
          <a:xfrm>
            <a:off x="424543" y="5617811"/>
            <a:ext cx="5083628" cy="584775"/>
          </a:xfrm>
          <a:prstGeom prst="rect">
            <a:avLst/>
          </a:prstGeom>
          <a:noFill/>
        </p:spPr>
        <p:txBody>
          <a:bodyPr wrap="square" rtlCol="0">
            <a:spAutoFit/>
          </a:bodyPr>
          <a:lstStyle/>
          <a:p>
            <a:r>
              <a:rPr lang="en-IN" sz="3200" dirty="0">
                <a:solidFill>
                  <a:srgbClr val="FF0000"/>
                </a:solidFill>
                <a:latin typeface="Times New Roman" panose="02020603050405020304" pitchFamily="18" charset="0"/>
                <a:cs typeface="Times New Roman" panose="02020603050405020304" pitchFamily="18" charset="0"/>
              </a:rPr>
              <a:t>Figure : Big Data layout</a:t>
            </a:r>
          </a:p>
        </p:txBody>
      </p:sp>
      <p:sp>
        <p:nvSpPr>
          <p:cNvPr id="8" name="TextBox 7">
            <a:extLst>
              <a:ext uri="{FF2B5EF4-FFF2-40B4-BE49-F238E27FC236}">
                <a16:creationId xmlns:a16="http://schemas.microsoft.com/office/drawing/2014/main" id="{1252F84D-C04A-E222-E13E-3A6D4AFC852E}"/>
              </a:ext>
            </a:extLst>
          </p:cNvPr>
          <p:cNvSpPr txBox="1"/>
          <p:nvPr/>
        </p:nvSpPr>
        <p:spPr>
          <a:xfrm>
            <a:off x="6298571" y="1797784"/>
            <a:ext cx="5703837" cy="389286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Apache Hadoop- Apache</a:t>
            </a:r>
          </a:p>
          <a:p>
            <a:pPr marL="285750" indent="-285750" algn="just">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MapReduce – Google </a:t>
            </a:r>
          </a:p>
          <a:p>
            <a:pPr marL="285750" indent="-28575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HDFS(Hadoop distributed file system)</a:t>
            </a:r>
            <a:r>
              <a:rPr lang="en-IN" sz="2800" dirty="0">
                <a:latin typeface="Times New Roman" panose="02020603050405020304" pitchFamily="18" charset="0"/>
                <a:cs typeface="Times New Roman" panose="02020603050405020304" pitchFamily="18" charset="0"/>
              </a:rPr>
              <a:t> – Apache</a:t>
            </a:r>
          </a:p>
          <a:p>
            <a:pPr marL="285750" indent="-285750" algn="just">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Hive – Facebook</a:t>
            </a:r>
          </a:p>
          <a:p>
            <a:pPr marL="285750" indent="-285750" algn="just">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Pig - Yahoo</a:t>
            </a:r>
          </a:p>
        </p:txBody>
      </p:sp>
    </p:spTree>
    <p:extLst>
      <p:ext uri="{BB962C8B-B14F-4D97-AF65-F5344CB8AC3E}">
        <p14:creationId xmlns:p14="http://schemas.microsoft.com/office/powerpoint/2010/main" val="1654297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39B5E-E58C-6C19-B163-060FBC43E50A}"/>
              </a:ext>
            </a:extLst>
          </p:cNvPr>
          <p:cNvSpPr>
            <a:spLocks noGrp="1"/>
          </p:cNvSpPr>
          <p:nvPr>
            <p:ph type="title"/>
          </p:nvPr>
        </p:nvSpPr>
        <p:spPr>
          <a:xfrm>
            <a:off x="1097280" y="286603"/>
            <a:ext cx="10058400" cy="702303"/>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Apache Hadoop</a:t>
            </a:r>
            <a:endParaRPr lang="en-IN" dirty="0">
              <a:solidFill>
                <a:srgbClr val="FF0000"/>
              </a:solidFill>
            </a:endParaRPr>
          </a:p>
        </p:txBody>
      </p:sp>
      <p:sp>
        <p:nvSpPr>
          <p:cNvPr id="3" name="Content Placeholder 2">
            <a:extLst>
              <a:ext uri="{FF2B5EF4-FFF2-40B4-BE49-F238E27FC236}">
                <a16:creationId xmlns:a16="http://schemas.microsoft.com/office/drawing/2014/main" id="{F6CC7901-AEE9-B8DC-FF89-4BECAA3D4619}"/>
              </a:ext>
            </a:extLst>
          </p:cNvPr>
          <p:cNvSpPr>
            <a:spLocks noGrp="1"/>
          </p:cNvSpPr>
          <p:nvPr>
            <p:ph idx="1"/>
          </p:nvPr>
        </p:nvSpPr>
        <p:spPr>
          <a:xfrm>
            <a:off x="814251" y="1230085"/>
            <a:ext cx="10624457" cy="5627915"/>
          </a:xfrm>
        </p:spPr>
        <p:txBody>
          <a:bodyPr>
            <a:normAutofit/>
          </a:bodyPr>
          <a:lstStyle/>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Apache Hadoop is one of the main supportive element in Big Data technologies. </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It simplifies the </a:t>
            </a:r>
            <a:r>
              <a:rPr lang="en-US" sz="2400" dirty="0">
                <a:solidFill>
                  <a:srgbClr val="FF0000"/>
                </a:solidFill>
                <a:latin typeface="Times New Roman" panose="02020603050405020304" pitchFamily="18" charset="0"/>
                <a:cs typeface="Times New Roman" panose="02020603050405020304" pitchFamily="18" charset="0"/>
              </a:rPr>
              <a:t>processing of large amount of structured or unstructured data </a:t>
            </a:r>
            <a:r>
              <a:rPr lang="en-US" sz="2400" dirty="0">
                <a:latin typeface="Times New Roman" panose="02020603050405020304" pitchFamily="18" charset="0"/>
                <a:cs typeface="Times New Roman" panose="02020603050405020304" pitchFamily="18" charset="0"/>
              </a:rPr>
              <a:t>in a cheap manner. </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Hadoop is an </a:t>
            </a:r>
            <a:r>
              <a:rPr lang="en-US" sz="2400" dirty="0">
                <a:solidFill>
                  <a:srgbClr val="FF0000"/>
                </a:solidFill>
                <a:latin typeface="Times New Roman" panose="02020603050405020304" pitchFamily="18" charset="0"/>
                <a:cs typeface="Times New Roman" panose="02020603050405020304" pitchFamily="18" charset="0"/>
              </a:rPr>
              <a:t>open source project </a:t>
            </a:r>
            <a:r>
              <a:rPr lang="en-US" sz="2400" dirty="0">
                <a:latin typeface="Times New Roman" panose="02020603050405020304" pitchFamily="18" charset="0"/>
                <a:cs typeface="Times New Roman" panose="02020603050405020304" pitchFamily="18" charset="0"/>
              </a:rPr>
              <a:t>from Apache that is continuously improving over the years. </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Hadoop is basically </a:t>
            </a:r>
            <a:r>
              <a:rPr lang="en-US" sz="2400" dirty="0">
                <a:solidFill>
                  <a:srgbClr val="FF0000"/>
                </a:solidFill>
                <a:latin typeface="Times New Roman" panose="02020603050405020304" pitchFamily="18" charset="0"/>
                <a:cs typeface="Times New Roman" panose="02020603050405020304" pitchFamily="18" charset="0"/>
              </a:rPr>
              <a:t>a set of software libraries and frameworks </a:t>
            </a:r>
            <a:r>
              <a:rPr lang="en-US" sz="2400" dirty="0">
                <a:latin typeface="Times New Roman" panose="02020603050405020304" pitchFamily="18" charset="0"/>
                <a:cs typeface="Times New Roman" panose="02020603050405020304" pitchFamily="18" charset="0"/>
              </a:rPr>
              <a:t>to manage and process big amount of data from a single server to thousands of machines. </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It provides an efficient and powerful </a:t>
            </a:r>
            <a:r>
              <a:rPr lang="en-US" sz="2400" dirty="0">
                <a:solidFill>
                  <a:srgbClr val="FF0000"/>
                </a:solidFill>
                <a:latin typeface="Times New Roman" panose="02020603050405020304" pitchFamily="18" charset="0"/>
                <a:cs typeface="Times New Roman" panose="02020603050405020304" pitchFamily="18" charset="0"/>
              </a:rPr>
              <a:t>error detection mechanism </a:t>
            </a:r>
            <a:r>
              <a:rPr lang="en-US" sz="2400" dirty="0">
                <a:latin typeface="Times New Roman" panose="02020603050405020304" pitchFamily="18" charset="0"/>
                <a:cs typeface="Times New Roman" panose="02020603050405020304" pitchFamily="18" charset="0"/>
              </a:rPr>
              <a:t>based on </a:t>
            </a:r>
            <a:r>
              <a:rPr lang="en-US" sz="2400" dirty="0">
                <a:solidFill>
                  <a:srgbClr val="FF0000"/>
                </a:solidFill>
                <a:latin typeface="Times New Roman" panose="02020603050405020304" pitchFamily="18" charset="0"/>
                <a:cs typeface="Times New Roman" panose="02020603050405020304" pitchFamily="18" charset="0"/>
              </a:rPr>
              <a:t>application layer</a:t>
            </a:r>
            <a:r>
              <a:rPr lang="en-US" sz="2400" dirty="0">
                <a:latin typeface="Times New Roman" panose="02020603050405020304" pitchFamily="18" charset="0"/>
                <a:cs typeface="Times New Roman" panose="02020603050405020304" pitchFamily="18" charset="0"/>
              </a:rPr>
              <a:t> rather than relying upon hardware." </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In December 2012 Apache releases Hadoop 1.0.0, more information and installation guide can be found at Apache Hadoop Documentation.</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Hadoop is not a single project but includes a </a:t>
            </a:r>
            <a:r>
              <a:rPr lang="en-US" sz="2400" dirty="0">
                <a:solidFill>
                  <a:srgbClr val="FF0000"/>
                </a:solidFill>
                <a:latin typeface="Times New Roman" panose="02020603050405020304" pitchFamily="18" charset="0"/>
                <a:cs typeface="Times New Roman" panose="02020603050405020304" pitchFamily="18" charset="0"/>
              </a:rPr>
              <a:t>number of other technologies </a:t>
            </a:r>
            <a:r>
              <a:rPr lang="en-US" sz="2400" dirty="0">
                <a:latin typeface="Times New Roman" panose="02020603050405020304" pitchFamily="18" charset="0"/>
                <a:cs typeface="Times New Roman" panose="02020603050405020304" pitchFamily="18" charset="0"/>
              </a:rPr>
              <a:t>in it.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6213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DBD773-CBBC-388E-F1D2-EAE37D79FF93}"/>
              </a:ext>
            </a:extLst>
          </p:cNvPr>
          <p:cNvSpPr txBox="1"/>
          <p:nvPr/>
        </p:nvSpPr>
        <p:spPr>
          <a:xfrm>
            <a:off x="5018314" y="784293"/>
            <a:ext cx="2427515" cy="769441"/>
          </a:xfrm>
          <a:prstGeom prst="rect">
            <a:avLst/>
          </a:prstGeom>
          <a:noFill/>
        </p:spPr>
        <p:txBody>
          <a:bodyPr wrap="square">
            <a:spAutoFit/>
          </a:bodyPr>
          <a:lstStyle/>
          <a:p>
            <a:r>
              <a:rPr lang="en-US" sz="4400" dirty="0">
                <a:solidFill>
                  <a:schemeClr val="accent1"/>
                </a:solidFill>
              </a:rPr>
              <a:t>Hadoop</a:t>
            </a:r>
            <a:r>
              <a:rPr lang="en-US" sz="3600" dirty="0">
                <a:solidFill>
                  <a:schemeClr val="accent1"/>
                </a:solidFill>
              </a:rPr>
              <a:t>  </a:t>
            </a:r>
            <a:endParaRPr lang="en-IN" sz="3600" dirty="0">
              <a:solidFill>
                <a:schemeClr val="accent1"/>
              </a:solidFill>
            </a:endParaRPr>
          </a:p>
        </p:txBody>
      </p:sp>
      <p:sp>
        <p:nvSpPr>
          <p:cNvPr id="7" name="TextBox 6">
            <a:extLst>
              <a:ext uri="{FF2B5EF4-FFF2-40B4-BE49-F238E27FC236}">
                <a16:creationId xmlns:a16="http://schemas.microsoft.com/office/drawing/2014/main" id="{8C6517CE-F840-A59F-D5D0-885C27BCBCDB}"/>
              </a:ext>
            </a:extLst>
          </p:cNvPr>
          <p:cNvSpPr txBox="1"/>
          <p:nvPr/>
        </p:nvSpPr>
        <p:spPr>
          <a:xfrm>
            <a:off x="239483" y="2326527"/>
            <a:ext cx="7728859" cy="2261773"/>
          </a:xfrm>
          <a:prstGeom prst="rect">
            <a:avLst/>
          </a:prstGeom>
          <a:noFill/>
        </p:spPr>
        <p:txBody>
          <a:bodyPr wrap="square">
            <a:spAutoFit/>
          </a:bodyPr>
          <a:lstStyle/>
          <a:p>
            <a:pPr marL="457200" indent="-457200">
              <a:lnSpc>
                <a:spcPct val="150000"/>
              </a:lnSpc>
              <a:buFont typeface="+mj-lt"/>
              <a:buAutoNum type="arabicPeriod"/>
            </a:pPr>
            <a:r>
              <a:rPr lang="en-US" sz="2400" dirty="0"/>
              <a:t>HDFS (Hadoop Distributed File System)</a:t>
            </a:r>
          </a:p>
          <a:p>
            <a:pPr marL="457200" indent="-457200">
              <a:lnSpc>
                <a:spcPct val="150000"/>
              </a:lnSpc>
              <a:buFont typeface="+mj-lt"/>
              <a:buAutoNum type="arabicPeriod"/>
            </a:pPr>
            <a:r>
              <a:rPr lang="en-US" sz="2400" b="0" i="0" dirty="0">
                <a:solidFill>
                  <a:srgbClr val="273239"/>
                </a:solidFill>
                <a:effectLst/>
                <a:latin typeface="Nunito" pitchFamily="2" charset="0"/>
              </a:rPr>
              <a:t>YARN (Yet Another Resource Negotiator)</a:t>
            </a:r>
          </a:p>
          <a:p>
            <a:pPr marL="457200" indent="-457200">
              <a:lnSpc>
                <a:spcPct val="150000"/>
              </a:lnSpc>
              <a:buFont typeface="+mj-lt"/>
              <a:buAutoNum type="arabicPeriod"/>
            </a:pPr>
            <a:r>
              <a:rPr lang="en-US" sz="2400" dirty="0" err="1">
                <a:solidFill>
                  <a:srgbClr val="273239"/>
                </a:solidFill>
                <a:latin typeface="Nunito" pitchFamily="2" charset="0"/>
              </a:rPr>
              <a:t>Mapreduce</a:t>
            </a:r>
            <a:endParaRPr lang="en-US" sz="2400" dirty="0">
              <a:solidFill>
                <a:srgbClr val="273239"/>
              </a:solidFill>
              <a:latin typeface="Nunito" pitchFamily="2" charset="0"/>
            </a:endParaRPr>
          </a:p>
          <a:p>
            <a:pPr>
              <a:lnSpc>
                <a:spcPct val="150000"/>
              </a:lnSpc>
            </a:pPr>
            <a:r>
              <a:rPr lang="en-IN" sz="2400" b="1" dirty="0">
                <a:solidFill>
                  <a:srgbClr val="273239"/>
                </a:solidFill>
                <a:latin typeface="Nunito" pitchFamily="2" charset="0"/>
              </a:rPr>
              <a:t>I</a:t>
            </a:r>
            <a:r>
              <a:rPr lang="en-IN" sz="2400" b="1" i="0" dirty="0">
                <a:solidFill>
                  <a:srgbClr val="273239"/>
                </a:solidFill>
                <a:effectLst/>
                <a:latin typeface="Nunito" pitchFamily="2" charset="0"/>
              </a:rPr>
              <a:t>ncludes several additional modules: </a:t>
            </a:r>
            <a:r>
              <a:rPr lang="en-US" sz="2400" b="1" i="0" dirty="0">
                <a:solidFill>
                  <a:srgbClr val="273239"/>
                </a:solidFill>
                <a:effectLst/>
                <a:latin typeface="Nunito" pitchFamily="2" charset="0"/>
              </a:rPr>
              <a:t>Hive</a:t>
            </a:r>
            <a:r>
              <a:rPr lang="en-US" sz="2400" b="0" i="0" dirty="0">
                <a:solidFill>
                  <a:srgbClr val="273239"/>
                </a:solidFill>
                <a:effectLst/>
                <a:latin typeface="Nunito" pitchFamily="2" charset="0"/>
              </a:rPr>
              <a:t> ,</a:t>
            </a:r>
            <a:r>
              <a:rPr lang="en-US" sz="2400" b="1" i="0" dirty="0">
                <a:solidFill>
                  <a:srgbClr val="273239"/>
                </a:solidFill>
                <a:effectLst/>
                <a:latin typeface="Nunito" pitchFamily="2" charset="0"/>
              </a:rPr>
              <a:t>Pig</a:t>
            </a:r>
            <a:r>
              <a:rPr lang="en-US" sz="2400" b="0" i="0" dirty="0">
                <a:solidFill>
                  <a:srgbClr val="273239"/>
                </a:solidFill>
                <a:effectLst/>
                <a:latin typeface="Nunito" pitchFamily="2" charset="0"/>
              </a:rPr>
              <a:t>, and </a:t>
            </a:r>
            <a:r>
              <a:rPr lang="en-US" sz="2400" b="1" i="0" dirty="0">
                <a:solidFill>
                  <a:srgbClr val="273239"/>
                </a:solidFill>
                <a:effectLst/>
                <a:latin typeface="Nunito" pitchFamily="2" charset="0"/>
              </a:rPr>
              <a:t>HBase</a:t>
            </a:r>
            <a:endParaRPr lang="en-IN" sz="2400" dirty="0"/>
          </a:p>
        </p:txBody>
      </p:sp>
      <p:sp>
        <p:nvSpPr>
          <p:cNvPr id="9" name="TextBox 8">
            <a:extLst>
              <a:ext uri="{FF2B5EF4-FFF2-40B4-BE49-F238E27FC236}">
                <a16:creationId xmlns:a16="http://schemas.microsoft.com/office/drawing/2014/main" id="{D3ABB542-8D39-07BB-D024-55266F40F6E2}"/>
              </a:ext>
            </a:extLst>
          </p:cNvPr>
          <p:cNvSpPr txBox="1"/>
          <p:nvPr/>
        </p:nvSpPr>
        <p:spPr>
          <a:xfrm>
            <a:off x="8784774" y="1803307"/>
            <a:ext cx="2971797" cy="646331"/>
          </a:xfrm>
          <a:prstGeom prst="rect">
            <a:avLst/>
          </a:prstGeom>
          <a:noFill/>
        </p:spPr>
        <p:txBody>
          <a:bodyPr wrap="square">
            <a:spAutoFit/>
          </a:bodyPr>
          <a:lstStyle/>
          <a:p>
            <a:r>
              <a:rPr lang="en-IN" sz="3600" dirty="0">
                <a:solidFill>
                  <a:schemeClr val="accent1"/>
                </a:solidFill>
              </a:rPr>
              <a:t>key features</a:t>
            </a:r>
          </a:p>
        </p:txBody>
      </p:sp>
      <p:sp>
        <p:nvSpPr>
          <p:cNvPr id="11" name="TextBox 10">
            <a:extLst>
              <a:ext uri="{FF2B5EF4-FFF2-40B4-BE49-F238E27FC236}">
                <a16:creationId xmlns:a16="http://schemas.microsoft.com/office/drawing/2014/main" id="{5B004AF0-2051-2AB7-5F94-7C3706A5D192}"/>
              </a:ext>
            </a:extLst>
          </p:cNvPr>
          <p:cNvSpPr txBox="1"/>
          <p:nvPr/>
        </p:nvSpPr>
        <p:spPr>
          <a:xfrm>
            <a:off x="359226" y="1803307"/>
            <a:ext cx="3537860" cy="523220"/>
          </a:xfrm>
          <a:prstGeom prst="rect">
            <a:avLst/>
          </a:prstGeom>
          <a:noFill/>
        </p:spPr>
        <p:txBody>
          <a:bodyPr wrap="square">
            <a:spAutoFit/>
          </a:bodyPr>
          <a:lstStyle/>
          <a:p>
            <a:r>
              <a:rPr lang="en-IN" sz="2800" dirty="0">
                <a:solidFill>
                  <a:schemeClr val="accent1"/>
                </a:solidFill>
              </a:rPr>
              <a:t>Main Components</a:t>
            </a:r>
          </a:p>
        </p:txBody>
      </p:sp>
      <p:sp>
        <p:nvSpPr>
          <p:cNvPr id="13" name="TextBox 12">
            <a:extLst>
              <a:ext uri="{FF2B5EF4-FFF2-40B4-BE49-F238E27FC236}">
                <a16:creationId xmlns:a16="http://schemas.microsoft.com/office/drawing/2014/main" id="{2DD05C74-C595-EEDF-E30F-FAF965DA055A}"/>
              </a:ext>
            </a:extLst>
          </p:cNvPr>
          <p:cNvSpPr txBox="1"/>
          <p:nvPr/>
        </p:nvSpPr>
        <p:spPr>
          <a:xfrm>
            <a:off x="8499022" y="2326527"/>
            <a:ext cx="3826327" cy="374718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t>Distributed Storage</a:t>
            </a:r>
          </a:p>
          <a:p>
            <a:pPr marL="285750" indent="-285750">
              <a:lnSpc>
                <a:spcPct val="150000"/>
              </a:lnSpc>
              <a:buFont typeface="Arial" panose="020B0604020202020204" pitchFamily="34" charset="0"/>
              <a:buChar char="•"/>
            </a:pPr>
            <a:r>
              <a:rPr lang="en-IN" sz="2000" b="0" i="0" dirty="0">
                <a:solidFill>
                  <a:srgbClr val="273239"/>
                </a:solidFill>
                <a:effectLst/>
                <a:latin typeface="Nunito" pitchFamily="2" charset="0"/>
              </a:rPr>
              <a:t>Scalability</a:t>
            </a:r>
          </a:p>
          <a:p>
            <a:pPr marL="285750" indent="-285750">
              <a:lnSpc>
                <a:spcPct val="150000"/>
              </a:lnSpc>
              <a:buFont typeface="Arial" panose="020B0604020202020204" pitchFamily="34" charset="0"/>
              <a:buChar char="•"/>
            </a:pPr>
            <a:r>
              <a:rPr lang="en-IN" sz="2000" b="0" i="0" dirty="0">
                <a:solidFill>
                  <a:srgbClr val="273239"/>
                </a:solidFill>
                <a:effectLst/>
                <a:latin typeface="Nunito" pitchFamily="2" charset="0"/>
              </a:rPr>
              <a:t>Fault-Tolerance</a:t>
            </a:r>
          </a:p>
          <a:p>
            <a:pPr marL="285750" indent="-285750">
              <a:lnSpc>
                <a:spcPct val="150000"/>
              </a:lnSpc>
              <a:buFont typeface="Arial" panose="020B0604020202020204" pitchFamily="34" charset="0"/>
              <a:buChar char="•"/>
            </a:pPr>
            <a:r>
              <a:rPr lang="en-IN" sz="2000" b="0" i="0" dirty="0">
                <a:solidFill>
                  <a:srgbClr val="273239"/>
                </a:solidFill>
                <a:effectLst/>
                <a:latin typeface="Nunito" pitchFamily="2" charset="0"/>
              </a:rPr>
              <a:t>Data locality</a:t>
            </a:r>
            <a:endParaRPr lang="en-IN" sz="2000" dirty="0">
              <a:solidFill>
                <a:srgbClr val="273239"/>
              </a:solidFill>
              <a:latin typeface="Nunito" pitchFamily="2" charset="0"/>
            </a:endParaRPr>
          </a:p>
          <a:p>
            <a:pPr marL="285750" indent="-285750">
              <a:lnSpc>
                <a:spcPct val="150000"/>
              </a:lnSpc>
              <a:buFont typeface="Arial" panose="020B0604020202020204" pitchFamily="34" charset="0"/>
              <a:buChar char="•"/>
            </a:pPr>
            <a:r>
              <a:rPr lang="en-IN" sz="2000" b="0" i="0" dirty="0">
                <a:solidFill>
                  <a:srgbClr val="273239"/>
                </a:solidFill>
                <a:effectLst/>
                <a:latin typeface="Nunito" pitchFamily="2" charset="0"/>
              </a:rPr>
              <a:t>High Availability</a:t>
            </a:r>
          </a:p>
          <a:p>
            <a:pPr marL="285750" indent="-285750">
              <a:lnSpc>
                <a:spcPct val="150000"/>
              </a:lnSpc>
              <a:buFont typeface="Arial" panose="020B0604020202020204" pitchFamily="34" charset="0"/>
              <a:buChar char="•"/>
            </a:pPr>
            <a:r>
              <a:rPr lang="en-IN" sz="2000" b="0" i="0" dirty="0">
                <a:solidFill>
                  <a:srgbClr val="273239"/>
                </a:solidFill>
                <a:effectLst/>
                <a:latin typeface="Nunito" pitchFamily="2" charset="0"/>
              </a:rPr>
              <a:t>Flexible Data Processing</a:t>
            </a:r>
          </a:p>
          <a:p>
            <a:pPr marL="285750" indent="-285750">
              <a:lnSpc>
                <a:spcPct val="150000"/>
              </a:lnSpc>
              <a:buFont typeface="Arial" panose="020B0604020202020204" pitchFamily="34" charset="0"/>
              <a:buChar char="•"/>
            </a:pPr>
            <a:r>
              <a:rPr lang="en-IN" sz="2000" b="0" i="0" dirty="0">
                <a:solidFill>
                  <a:srgbClr val="273239"/>
                </a:solidFill>
                <a:effectLst/>
                <a:latin typeface="Nunito" pitchFamily="2" charset="0"/>
              </a:rPr>
              <a:t>Data Integrity</a:t>
            </a:r>
            <a:endParaRPr lang="en-IN" sz="2000" dirty="0">
              <a:solidFill>
                <a:srgbClr val="273239"/>
              </a:solidFill>
              <a:latin typeface="Nunito" pitchFamily="2" charset="0"/>
            </a:endParaRPr>
          </a:p>
          <a:p>
            <a:pPr marL="285750" indent="-285750">
              <a:lnSpc>
                <a:spcPct val="150000"/>
              </a:lnSpc>
              <a:buFont typeface="Arial" panose="020B0604020202020204" pitchFamily="34" charset="0"/>
              <a:buChar char="•"/>
            </a:pPr>
            <a:r>
              <a:rPr lang="en-IN" sz="2000" b="0" i="0" dirty="0">
                <a:solidFill>
                  <a:srgbClr val="273239"/>
                </a:solidFill>
                <a:effectLst/>
                <a:latin typeface="Nunito" pitchFamily="2" charset="0"/>
              </a:rPr>
              <a:t>Data Compression</a:t>
            </a:r>
          </a:p>
        </p:txBody>
      </p:sp>
    </p:spTree>
    <p:extLst>
      <p:ext uri="{BB962C8B-B14F-4D97-AF65-F5344CB8AC3E}">
        <p14:creationId xmlns:p14="http://schemas.microsoft.com/office/powerpoint/2010/main" val="3605276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A0F9B-882E-4C4D-7E6A-3B61B9BD9CCE}"/>
              </a:ext>
            </a:extLst>
          </p:cNvPr>
          <p:cNvSpPr>
            <a:spLocks noGrp="1"/>
          </p:cNvSpPr>
          <p:nvPr>
            <p:ph type="title"/>
          </p:nvPr>
        </p:nvSpPr>
        <p:spPr>
          <a:xfrm>
            <a:off x="1097280" y="286603"/>
            <a:ext cx="10058400" cy="702303"/>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HDFS(Hadoop distributed file system)</a:t>
            </a:r>
            <a:endParaRPr lang="en-IN" dirty="0">
              <a:solidFill>
                <a:srgbClr val="FF0000"/>
              </a:solidFill>
            </a:endParaRPr>
          </a:p>
        </p:txBody>
      </p:sp>
      <p:sp>
        <p:nvSpPr>
          <p:cNvPr id="3" name="Content Placeholder 2">
            <a:extLst>
              <a:ext uri="{FF2B5EF4-FFF2-40B4-BE49-F238E27FC236}">
                <a16:creationId xmlns:a16="http://schemas.microsoft.com/office/drawing/2014/main" id="{3F34D16A-F942-5037-4ABE-CFC508ED0938}"/>
              </a:ext>
            </a:extLst>
          </p:cNvPr>
          <p:cNvSpPr>
            <a:spLocks noGrp="1"/>
          </p:cNvSpPr>
          <p:nvPr>
            <p:ph idx="1"/>
          </p:nvPr>
        </p:nvSpPr>
        <p:spPr>
          <a:xfrm>
            <a:off x="326571" y="1856618"/>
            <a:ext cx="11647715" cy="4380895"/>
          </a:xfrm>
        </p:spPr>
        <p:txBody>
          <a:bodyPr>
            <a:normAutofit/>
          </a:bodyPr>
          <a:lstStyle/>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HDFS is a </a:t>
            </a:r>
            <a:r>
              <a:rPr lang="en-US" sz="2800" dirty="0">
                <a:solidFill>
                  <a:srgbClr val="FF0000"/>
                </a:solidFill>
                <a:latin typeface="Times New Roman" panose="02020603050405020304" pitchFamily="18" charset="0"/>
                <a:cs typeface="Times New Roman" panose="02020603050405020304" pitchFamily="18" charset="0"/>
              </a:rPr>
              <a:t>java based file system </a:t>
            </a:r>
            <a:r>
              <a:rPr lang="en-US" sz="2800" dirty="0">
                <a:latin typeface="Times New Roman" panose="02020603050405020304" pitchFamily="18" charset="0"/>
                <a:cs typeface="Times New Roman" panose="02020603050405020304" pitchFamily="18" charset="0"/>
              </a:rPr>
              <a:t>that is used to store structured or unstructured data over </a:t>
            </a:r>
            <a:r>
              <a:rPr lang="en-US" sz="2800" dirty="0">
                <a:solidFill>
                  <a:srgbClr val="FF0000"/>
                </a:solidFill>
                <a:latin typeface="Times New Roman" panose="02020603050405020304" pitchFamily="18" charset="0"/>
                <a:cs typeface="Times New Roman" panose="02020603050405020304" pitchFamily="18" charset="0"/>
              </a:rPr>
              <a:t>large clusters of distributed servers</a:t>
            </a:r>
            <a:r>
              <a:rPr lang="en-US" sz="28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 The data stored in HDFS has </a:t>
            </a:r>
            <a:r>
              <a:rPr lang="en-US" sz="2800" dirty="0">
                <a:solidFill>
                  <a:srgbClr val="FF0000"/>
                </a:solidFill>
                <a:latin typeface="Times New Roman" panose="02020603050405020304" pitchFamily="18" charset="0"/>
                <a:cs typeface="Times New Roman" panose="02020603050405020304" pitchFamily="18" charset="0"/>
              </a:rPr>
              <a:t>no restriction or rule to be applied</a:t>
            </a:r>
            <a:r>
              <a:rPr lang="en-US" sz="2800" dirty="0">
                <a:latin typeface="Times New Roman" panose="02020603050405020304" pitchFamily="18" charset="0"/>
                <a:cs typeface="Times New Roman" panose="02020603050405020304" pitchFamily="18" charset="0"/>
              </a:rPr>
              <a:t>, the data can be either fully unstructured or purely structured.</a:t>
            </a:r>
          </a:p>
          <a:p>
            <a:pPr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 In HDFS the work to </a:t>
            </a:r>
            <a:r>
              <a:rPr lang="en-US" sz="2800" dirty="0">
                <a:solidFill>
                  <a:srgbClr val="FF0000"/>
                </a:solidFill>
                <a:latin typeface="Times New Roman" panose="02020603050405020304" pitchFamily="18" charset="0"/>
                <a:cs typeface="Times New Roman" panose="02020603050405020304" pitchFamily="18" charset="0"/>
              </a:rPr>
              <a:t>make data senseful, is done by developer's code only. </a:t>
            </a:r>
          </a:p>
          <a:p>
            <a:pPr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 Hadoop distributed file system provides a highly </a:t>
            </a:r>
            <a:r>
              <a:rPr lang="en-US" sz="2800" dirty="0">
                <a:solidFill>
                  <a:srgbClr val="FF0000"/>
                </a:solidFill>
                <a:latin typeface="Times New Roman" panose="02020603050405020304" pitchFamily="18" charset="0"/>
                <a:cs typeface="Times New Roman" panose="02020603050405020304" pitchFamily="18" charset="0"/>
              </a:rPr>
              <a:t>fault tolerant atmosphere </a:t>
            </a:r>
            <a:r>
              <a:rPr lang="en-US" sz="2800" dirty="0">
                <a:latin typeface="Times New Roman" panose="02020603050405020304" pitchFamily="18" charset="0"/>
                <a:cs typeface="Times New Roman" panose="02020603050405020304" pitchFamily="18" charset="0"/>
              </a:rPr>
              <a:t>with a deployment on</a:t>
            </a:r>
            <a:r>
              <a:rPr lang="en-US" sz="2800" dirty="0">
                <a:solidFill>
                  <a:srgbClr val="FF0000"/>
                </a:solidFill>
                <a:latin typeface="Times New Roman" panose="02020603050405020304" pitchFamily="18" charset="0"/>
                <a:cs typeface="Times New Roman" panose="02020603050405020304" pitchFamily="18" charset="0"/>
              </a:rPr>
              <a:t> low cost hardware machines. </a:t>
            </a:r>
          </a:p>
          <a:p>
            <a:pPr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 HDFS is now a part of </a:t>
            </a:r>
            <a:r>
              <a:rPr lang="en-US" sz="2800" dirty="0">
                <a:solidFill>
                  <a:srgbClr val="FF0000"/>
                </a:solidFill>
                <a:latin typeface="Times New Roman" panose="02020603050405020304" pitchFamily="18" charset="0"/>
                <a:cs typeface="Times New Roman" panose="02020603050405020304" pitchFamily="18" charset="0"/>
              </a:rPr>
              <a:t>Apache Hadoop </a:t>
            </a:r>
            <a:r>
              <a:rPr lang="en-US" sz="2800" dirty="0">
                <a:latin typeface="Times New Roman" panose="02020603050405020304" pitchFamily="18" charset="0"/>
                <a:cs typeface="Times New Roman" panose="02020603050405020304" pitchFamily="18" charset="0"/>
              </a:rPr>
              <a:t>project, more information and installation guide can be found at Apache HDFS documentation</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5896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F2E990-BD93-D65A-8B51-328CCF3A8878}"/>
              </a:ext>
            </a:extLst>
          </p:cNvPr>
          <p:cNvSpPr txBox="1"/>
          <p:nvPr/>
        </p:nvSpPr>
        <p:spPr>
          <a:xfrm>
            <a:off x="1110342" y="1988795"/>
            <a:ext cx="9361714" cy="3231654"/>
          </a:xfrm>
          <a:prstGeom prst="rect">
            <a:avLst/>
          </a:prstGeom>
          <a:noFill/>
        </p:spPr>
        <p:txBody>
          <a:bodyPr wrap="square">
            <a:spAutoFit/>
          </a:bodyPr>
          <a:lstStyle/>
          <a:p>
            <a:pPr marL="342900" lvl="0" indent="-342900" algn="just" fontAlgn="base">
              <a:buFont typeface="Symbol" panose="05050102010706020507" pitchFamily="18" charset="2"/>
              <a:buChar char=""/>
            </a:pPr>
            <a:r>
              <a:rPr lang="en-US" sz="2800" dirty="0">
                <a:effectLst/>
                <a:latin typeface="Times New Roman" panose="02020603050405020304" pitchFamily="18" charset="0"/>
                <a:ea typeface="Times New Roman" panose="02020603050405020304" pitchFamily="18" charset="0"/>
              </a:rPr>
              <a:t>Identify Big Data and its business inferences.</a:t>
            </a:r>
          </a:p>
          <a:p>
            <a:pPr lvl="0" algn="just" fontAlgn="base"/>
            <a:endParaRPr lang="en-IN" sz="2800" dirty="0">
              <a:effectLst/>
              <a:latin typeface="Times New Roman" panose="02020603050405020304" pitchFamily="18" charset="0"/>
              <a:ea typeface="Times New Roman" panose="02020603050405020304" pitchFamily="18" charset="0"/>
            </a:endParaRPr>
          </a:p>
          <a:p>
            <a:pPr marL="342900" lvl="0" indent="-342900" algn="just" fontAlgn="base">
              <a:buFont typeface="Symbol" panose="05050102010706020507" pitchFamily="18" charset="2"/>
              <a:buChar char=""/>
            </a:pPr>
            <a:r>
              <a:rPr lang="en-US" sz="2800" dirty="0">
                <a:effectLst/>
                <a:latin typeface="Times New Roman" panose="02020603050405020304" pitchFamily="18" charset="0"/>
                <a:ea typeface="Times New Roman" panose="02020603050405020304" pitchFamily="18" charset="0"/>
              </a:rPr>
              <a:t>Explore, Manage and </a:t>
            </a:r>
            <a:r>
              <a:rPr lang="en-US" sz="2800" b="1" dirty="0">
                <a:effectLst/>
                <a:latin typeface="Times New Roman" panose="02020603050405020304" pitchFamily="18" charset="0"/>
                <a:ea typeface="Times New Roman" panose="02020603050405020304" pitchFamily="18" charset="0"/>
              </a:rPr>
              <a:t>Analyze Job executions </a:t>
            </a:r>
            <a:r>
              <a:rPr lang="en-US" sz="2800" dirty="0">
                <a:effectLst/>
                <a:latin typeface="Times New Roman" panose="02020603050405020304" pitchFamily="18" charset="0"/>
                <a:ea typeface="Times New Roman" panose="02020603050405020304" pitchFamily="18" charset="0"/>
              </a:rPr>
              <a:t>in local &amp; cluster-based Hadoop environment. </a:t>
            </a:r>
          </a:p>
          <a:p>
            <a:pPr lvl="0" algn="just" fontAlgn="base"/>
            <a:r>
              <a:rPr lang="en-US" sz="2800" dirty="0">
                <a:effectLst/>
                <a:latin typeface="Times New Roman" panose="02020603050405020304" pitchFamily="18" charset="0"/>
                <a:ea typeface="Times New Roman" panose="02020603050405020304" pitchFamily="18" charset="0"/>
              </a:rPr>
              <a:t> </a:t>
            </a:r>
            <a:endParaRPr lang="en-IN" sz="2800" dirty="0">
              <a:effectLst/>
              <a:latin typeface="Times New Roman" panose="02020603050405020304" pitchFamily="18" charset="0"/>
              <a:ea typeface="Times New Roman" panose="02020603050405020304" pitchFamily="18" charset="0"/>
            </a:endParaRPr>
          </a:p>
          <a:p>
            <a:pPr marL="342900" lvl="0" indent="-342900" algn="just" fontAlgn="base">
              <a:buFont typeface="Symbol" panose="05050102010706020507" pitchFamily="18" charset="2"/>
              <a:buChar char=""/>
            </a:pPr>
            <a:r>
              <a:rPr lang="en-US" sz="2800" dirty="0">
                <a:effectLst/>
                <a:latin typeface="Times New Roman" panose="02020603050405020304" pitchFamily="18" charset="0"/>
                <a:ea typeface="Times New Roman" panose="02020603050405020304" pitchFamily="18" charset="0"/>
              </a:rPr>
              <a:t>Apply and Perform machine learning techniques using Scala &amp; python</a:t>
            </a:r>
            <a:r>
              <a:rPr lang="en-US" sz="3600" dirty="0">
                <a:effectLst/>
                <a:latin typeface="Times New Roman" panose="02020603050405020304" pitchFamily="18" charset="0"/>
                <a:ea typeface="Times New Roman" panose="02020603050405020304" pitchFamily="18" charset="0"/>
              </a:rPr>
              <a:t>. </a:t>
            </a:r>
            <a:endParaRPr lang="en-IN" sz="36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1433EB3F-2A41-EF9C-2AA4-6825F0B76722}"/>
              </a:ext>
            </a:extLst>
          </p:cNvPr>
          <p:cNvSpPr txBox="1"/>
          <p:nvPr/>
        </p:nvSpPr>
        <p:spPr>
          <a:xfrm>
            <a:off x="3962400" y="1012764"/>
            <a:ext cx="3341914" cy="584775"/>
          </a:xfrm>
          <a:prstGeom prst="rect">
            <a:avLst/>
          </a:prstGeom>
          <a:noFill/>
        </p:spPr>
        <p:txBody>
          <a:bodyPr wrap="square">
            <a:spAutoFit/>
          </a:bodyPr>
          <a:lstStyle/>
          <a:p>
            <a:pPr algn="just" fontAlgn="base"/>
            <a:r>
              <a:rPr lang="en-US" sz="3200" b="1" dirty="0">
                <a:solidFill>
                  <a:schemeClr val="accent1"/>
                </a:solidFill>
                <a:effectLst/>
                <a:latin typeface="Times New Roman" panose="02020603050405020304" pitchFamily="18" charset="0"/>
                <a:ea typeface="Times New Roman" panose="02020603050405020304" pitchFamily="18" charset="0"/>
              </a:rPr>
              <a:t>Course Outcome</a:t>
            </a:r>
            <a:endParaRPr lang="en-IN" sz="3200" dirty="0">
              <a:solidFill>
                <a:schemeClr val="accent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25889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62690-B5C4-D034-2675-B014EF2967AB}"/>
              </a:ext>
            </a:extLst>
          </p:cNvPr>
          <p:cNvSpPr>
            <a:spLocks noGrp="1"/>
          </p:cNvSpPr>
          <p:nvPr>
            <p:ph type="title"/>
          </p:nvPr>
        </p:nvSpPr>
        <p:spPr>
          <a:xfrm>
            <a:off x="4297680" y="526089"/>
            <a:ext cx="3137263" cy="767497"/>
          </a:xfrm>
        </p:spPr>
        <p:txBody>
          <a:bodyPr/>
          <a:lstStyle/>
          <a:p>
            <a:r>
              <a:rPr lang="en-US" sz="4800" dirty="0">
                <a:solidFill>
                  <a:srgbClr val="FF0000"/>
                </a:solidFill>
                <a:latin typeface="Times New Roman" panose="02020603050405020304" pitchFamily="18" charset="0"/>
                <a:cs typeface="Times New Roman" panose="02020603050405020304" pitchFamily="18" charset="0"/>
              </a:rPr>
              <a:t>MapReduce</a:t>
            </a:r>
            <a:endParaRPr lang="en-IN" dirty="0">
              <a:solidFill>
                <a:srgbClr val="FF0000"/>
              </a:solidFill>
            </a:endParaRPr>
          </a:p>
        </p:txBody>
      </p:sp>
      <p:sp>
        <p:nvSpPr>
          <p:cNvPr id="3" name="Content Placeholder 2">
            <a:extLst>
              <a:ext uri="{FF2B5EF4-FFF2-40B4-BE49-F238E27FC236}">
                <a16:creationId xmlns:a16="http://schemas.microsoft.com/office/drawing/2014/main" id="{D6F632AA-EA12-3606-779A-3202D06C3136}"/>
              </a:ext>
            </a:extLst>
          </p:cNvPr>
          <p:cNvSpPr>
            <a:spLocks noGrp="1"/>
          </p:cNvSpPr>
          <p:nvPr>
            <p:ph idx="1"/>
          </p:nvPr>
        </p:nvSpPr>
        <p:spPr>
          <a:xfrm>
            <a:off x="370113" y="1654628"/>
            <a:ext cx="11713029" cy="5439283"/>
          </a:xfrm>
        </p:spPr>
        <p:txBody>
          <a:bodyPr>
            <a:normAutofit fontScale="85000" lnSpcReduction="10000"/>
          </a:bodyPr>
          <a:lstStyle/>
          <a:p>
            <a:pPr algn="just">
              <a:buFont typeface="Wingdings" panose="05000000000000000000" pitchFamily="2" charset="2"/>
              <a:buChar char="§"/>
            </a:pPr>
            <a:r>
              <a:rPr lang="en-US" sz="3300" dirty="0">
                <a:latin typeface="Times New Roman" panose="02020603050405020304" pitchFamily="18" charset="0"/>
                <a:cs typeface="Times New Roman" panose="02020603050405020304" pitchFamily="18" charset="0"/>
              </a:rPr>
              <a:t>MapReduce was introduced </a:t>
            </a:r>
            <a:r>
              <a:rPr lang="en-US" sz="3300" dirty="0">
                <a:solidFill>
                  <a:srgbClr val="FF0000"/>
                </a:solidFill>
                <a:latin typeface="Times New Roman" panose="02020603050405020304" pitchFamily="18" charset="0"/>
                <a:cs typeface="Times New Roman" panose="02020603050405020304" pitchFamily="18" charset="0"/>
              </a:rPr>
              <a:t>by google, which has mapper and reducer modules.</a:t>
            </a:r>
          </a:p>
          <a:p>
            <a:pPr algn="just">
              <a:buFont typeface="Wingdings" panose="05000000000000000000" pitchFamily="2" charset="2"/>
              <a:buChar char="§"/>
            </a:pPr>
            <a:r>
              <a:rPr lang="en-US" sz="3300" dirty="0">
                <a:latin typeface="Times New Roman" panose="02020603050405020304" pitchFamily="18" charset="0"/>
                <a:cs typeface="Times New Roman" panose="02020603050405020304" pitchFamily="18" charset="0"/>
              </a:rPr>
              <a:t>Helps to analyze web logs to create large amount of </a:t>
            </a:r>
            <a:r>
              <a:rPr lang="en-US" sz="3300" dirty="0">
                <a:solidFill>
                  <a:srgbClr val="FF0000"/>
                </a:solidFill>
                <a:latin typeface="Times New Roman" panose="02020603050405020304" pitchFamily="18" charset="0"/>
                <a:cs typeface="Times New Roman" panose="02020603050405020304" pitchFamily="18" charset="0"/>
              </a:rPr>
              <a:t>web search indexes.</a:t>
            </a:r>
          </a:p>
          <a:p>
            <a:pPr algn="just">
              <a:buFont typeface="Wingdings" panose="05000000000000000000" pitchFamily="2" charset="2"/>
              <a:buChar char="§"/>
            </a:pPr>
            <a:r>
              <a:rPr lang="en-US" sz="3300" dirty="0">
                <a:latin typeface="Times New Roman" panose="02020603050405020304" pitchFamily="18" charset="0"/>
                <a:cs typeface="Times New Roman" panose="02020603050405020304" pitchFamily="18" charset="0"/>
              </a:rPr>
              <a:t>It is basically a </a:t>
            </a:r>
            <a:r>
              <a:rPr lang="en-US" sz="3300" dirty="0">
                <a:solidFill>
                  <a:srgbClr val="FF0000"/>
                </a:solidFill>
                <a:latin typeface="Times New Roman" panose="02020603050405020304" pitchFamily="18" charset="0"/>
                <a:cs typeface="Times New Roman" panose="02020603050405020304" pitchFamily="18" charset="0"/>
              </a:rPr>
              <a:t>framework </a:t>
            </a:r>
            <a:r>
              <a:rPr lang="en-US" sz="3300" dirty="0">
                <a:latin typeface="Times New Roman" panose="02020603050405020304" pitchFamily="18" charset="0"/>
                <a:cs typeface="Times New Roman" panose="02020603050405020304" pitchFamily="18" charset="0"/>
              </a:rPr>
              <a:t>to write applications that processes a large amount of structured or unstructured </a:t>
            </a:r>
            <a:r>
              <a:rPr lang="en-US" sz="3300" dirty="0">
                <a:solidFill>
                  <a:srgbClr val="FF0000"/>
                </a:solidFill>
                <a:latin typeface="Times New Roman" panose="02020603050405020304" pitchFamily="18" charset="0"/>
                <a:cs typeface="Times New Roman" panose="02020603050405020304" pitchFamily="18" charset="0"/>
              </a:rPr>
              <a:t>data over the web</a:t>
            </a:r>
            <a:r>
              <a:rPr lang="en-US" sz="3300" dirty="0">
                <a:solidFill>
                  <a:srgbClr val="00B050"/>
                </a:solidFill>
                <a:latin typeface="Times New Roman" panose="02020603050405020304" pitchFamily="18" charset="0"/>
                <a:cs typeface="Times New Roman" panose="02020603050405020304" pitchFamily="18" charset="0"/>
              </a:rPr>
              <a:t>. (programming model)</a:t>
            </a:r>
          </a:p>
          <a:p>
            <a:pPr algn="just">
              <a:buFont typeface="Wingdings" panose="05000000000000000000" pitchFamily="2" charset="2"/>
              <a:buChar char="§"/>
            </a:pPr>
            <a:r>
              <a:rPr lang="en-US" sz="3300" dirty="0">
                <a:latin typeface="Times New Roman" panose="02020603050405020304" pitchFamily="18" charset="0"/>
                <a:cs typeface="Times New Roman" panose="02020603050405020304" pitchFamily="18" charset="0"/>
              </a:rPr>
              <a:t> MapReduce takes the query and </a:t>
            </a:r>
            <a:r>
              <a:rPr lang="en-US" sz="3300" dirty="0">
                <a:solidFill>
                  <a:srgbClr val="FF0000"/>
                </a:solidFill>
                <a:latin typeface="Times New Roman" panose="02020603050405020304" pitchFamily="18" charset="0"/>
                <a:cs typeface="Times New Roman" panose="02020603050405020304" pitchFamily="18" charset="0"/>
              </a:rPr>
              <a:t>breaks it into parts to run it on multiple nodes</a:t>
            </a:r>
            <a:r>
              <a:rPr lang="en-US" sz="33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
            </a:pPr>
            <a:r>
              <a:rPr lang="en-US" sz="3300" dirty="0">
                <a:latin typeface="Times New Roman" panose="02020603050405020304" pitchFamily="18" charset="0"/>
                <a:cs typeface="Times New Roman" panose="02020603050405020304" pitchFamily="18" charset="0"/>
              </a:rPr>
              <a:t>  By </a:t>
            </a:r>
            <a:r>
              <a:rPr lang="en-US" sz="3300" dirty="0">
                <a:solidFill>
                  <a:srgbClr val="FF0000"/>
                </a:solidFill>
                <a:latin typeface="Times New Roman" panose="02020603050405020304" pitchFamily="18" charset="0"/>
                <a:cs typeface="Times New Roman" panose="02020603050405020304" pitchFamily="18" charset="0"/>
              </a:rPr>
              <a:t>distributed query processing </a:t>
            </a:r>
            <a:r>
              <a:rPr lang="en-US" sz="3300" dirty="0">
                <a:latin typeface="Times New Roman" panose="02020603050405020304" pitchFamily="18" charset="0"/>
                <a:cs typeface="Times New Roman" panose="02020603050405020304" pitchFamily="18" charset="0"/>
              </a:rPr>
              <a:t>it makes it easy to maintain large amount of data by dividing the data into several different machines.</a:t>
            </a:r>
          </a:p>
          <a:p>
            <a:pPr algn="just">
              <a:buFont typeface="Wingdings" panose="05000000000000000000" pitchFamily="2" charset="2"/>
              <a:buChar char="§"/>
            </a:pPr>
            <a:r>
              <a:rPr lang="en-US" sz="3300" dirty="0">
                <a:latin typeface="Times New Roman" panose="02020603050405020304" pitchFamily="18" charset="0"/>
                <a:cs typeface="Times New Roman" panose="02020603050405020304" pitchFamily="18" charset="0"/>
              </a:rPr>
              <a:t> Hadoop MapReduce is a software framework for easily writing applications to manage large amount of data sets with a highly </a:t>
            </a:r>
            <a:r>
              <a:rPr lang="en-US" sz="3300" dirty="0">
                <a:solidFill>
                  <a:srgbClr val="FF0000"/>
                </a:solidFill>
                <a:latin typeface="Times New Roman" panose="02020603050405020304" pitchFamily="18" charset="0"/>
                <a:cs typeface="Times New Roman" panose="02020603050405020304" pitchFamily="18" charset="0"/>
              </a:rPr>
              <a:t>fault tolerant manner. </a:t>
            </a:r>
          </a:p>
          <a:p>
            <a:pPr algn="just">
              <a:buFont typeface="Wingdings" panose="05000000000000000000" pitchFamily="2" charset="2"/>
              <a:buChar char="§"/>
            </a:pPr>
            <a:r>
              <a:rPr lang="en-US" sz="3300" dirty="0">
                <a:latin typeface="Times New Roman" panose="02020603050405020304" pitchFamily="18" charset="0"/>
                <a:cs typeface="Times New Roman" panose="02020603050405020304" pitchFamily="18" charset="0"/>
              </a:rPr>
              <a:t> More tutorials and getting started guide can be found at Apache Documentation</a:t>
            </a:r>
            <a:r>
              <a:rPr lang="en-US" sz="2800" dirty="0">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6428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081AC-7ADB-C68F-18CB-742B89FF85AF}"/>
              </a:ext>
            </a:extLst>
          </p:cNvPr>
          <p:cNvSpPr>
            <a:spLocks noGrp="1"/>
          </p:cNvSpPr>
          <p:nvPr>
            <p:ph type="title"/>
          </p:nvPr>
        </p:nvSpPr>
        <p:spPr>
          <a:xfrm>
            <a:off x="4754880" y="414657"/>
            <a:ext cx="2016034" cy="1148497"/>
          </a:xfrm>
        </p:spPr>
        <p:txBody>
          <a:bodyPr/>
          <a:lstStyle/>
          <a:p>
            <a:r>
              <a:rPr lang="en-IN" dirty="0">
                <a:solidFill>
                  <a:srgbClr val="FF0000"/>
                </a:solidFill>
                <a:latin typeface="Times New Roman" panose="02020603050405020304" pitchFamily="18" charset="0"/>
                <a:cs typeface="Times New Roman" panose="02020603050405020304" pitchFamily="18" charset="0"/>
              </a:rPr>
              <a:t>HIVE</a:t>
            </a:r>
          </a:p>
        </p:txBody>
      </p:sp>
      <p:sp>
        <p:nvSpPr>
          <p:cNvPr id="3" name="Content Placeholder 2">
            <a:extLst>
              <a:ext uri="{FF2B5EF4-FFF2-40B4-BE49-F238E27FC236}">
                <a16:creationId xmlns:a16="http://schemas.microsoft.com/office/drawing/2014/main" id="{4C6FAB00-6B21-AD5B-8A45-273E3EF81DCA}"/>
              </a:ext>
            </a:extLst>
          </p:cNvPr>
          <p:cNvSpPr>
            <a:spLocks noGrp="1"/>
          </p:cNvSpPr>
          <p:nvPr>
            <p:ph idx="1"/>
          </p:nvPr>
        </p:nvSpPr>
        <p:spPr>
          <a:xfrm>
            <a:off x="566058" y="1682449"/>
            <a:ext cx="11321142" cy="4620380"/>
          </a:xfrm>
        </p:spPr>
        <p:txBody>
          <a:bodyPr>
            <a:noAutofit/>
          </a:bodyPr>
          <a:lstStyle/>
          <a:p>
            <a:pPr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Hive was originally developed by </a:t>
            </a:r>
            <a:r>
              <a:rPr lang="en-US" sz="2800" dirty="0">
                <a:solidFill>
                  <a:srgbClr val="FF0000"/>
                </a:solidFill>
                <a:latin typeface="Times New Roman" panose="02020603050405020304" pitchFamily="18" charset="0"/>
                <a:cs typeface="Times New Roman" panose="02020603050405020304" pitchFamily="18" charset="0"/>
              </a:rPr>
              <a:t>Facebook</a:t>
            </a:r>
            <a:r>
              <a:rPr lang="en-US" sz="2800" dirty="0">
                <a:latin typeface="Times New Roman" panose="02020603050405020304" pitchFamily="18" charset="0"/>
                <a:cs typeface="Times New Roman" panose="02020603050405020304" pitchFamily="18" charset="0"/>
              </a:rPr>
              <a:t>, now it is made open source. </a:t>
            </a:r>
          </a:p>
          <a:p>
            <a:pPr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 Hive works something like a</a:t>
            </a:r>
            <a:r>
              <a:rPr lang="en-US" sz="2800" dirty="0">
                <a:solidFill>
                  <a:srgbClr val="FF0000"/>
                </a:solidFill>
                <a:latin typeface="Times New Roman" panose="02020603050405020304" pitchFamily="18" charset="0"/>
                <a:cs typeface="Times New Roman" panose="02020603050405020304" pitchFamily="18" charset="0"/>
              </a:rPr>
              <a:t> bridge </a:t>
            </a:r>
            <a:r>
              <a:rPr lang="en-US" sz="2800" dirty="0">
                <a:latin typeface="Times New Roman" panose="02020603050405020304" pitchFamily="18" charset="0"/>
                <a:cs typeface="Times New Roman" panose="02020603050405020304" pitchFamily="18" charset="0"/>
              </a:rPr>
              <a:t>in between </a:t>
            </a:r>
            <a:r>
              <a:rPr lang="en-US" sz="2800" dirty="0">
                <a:solidFill>
                  <a:srgbClr val="FF0000"/>
                </a:solidFill>
                <a:latin typeface="Times New Roman" panose="02020603050405020304" pitchFamily="18" charset="0"/>
                <a:cs typeface="Times New Roman" panose="02020603050405020304" pitchFamily="18" charset="0"/>
              </a:rPr>
              <a:t>SQL and Hadoop</a:t>
            </a:r>
            <a:r>
              <a:rPr lang="en-US" sz="2800" dirty="0">
                <a:latin typeface="Times New Roman" panose="02020603050405020304" pitchFamily="18" charset="0"/>
                <a:cs typeface="Times New Roman" panose="02020603050405020304" pitchFamily="18" charset="0"/>
              </a:rPr>
              <a:t>, it is basically used to </a:t>
            </a:r>
            <a:r>
              <a:rPr lang="en-US" sz="2800" dirty="0">
                <a:solidFill>
                  <a:srgbClr val="FF0000"/>
                </a:solidFill>
                <a:latin typeface="Times New Roman" panose="02020603050405020304" pitchFamily="18" charset="0"/>
                <a:cs typeface="Times New Roman" panose="02020603050405020304" pitchFamily="18" charset="0"/>
              </a:rPr>
              <a:t>make SQL queries on Hadoop clusters. </a:t>
            </a:r>
          </a:p>
          <a:p>
            <a:pPr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Apache Hive is basically a </a:t>
            </a:r>
            <a:r>
              <a:rPr lang="en-US" sz="2800" dirty="0">
                <a:solidFill>
                  <a:srgbClr val="FF0000"/>
                </a:solidFill>
                <a:latin typeface="Times New Roman" panose="02020603050405020304" pitchFamily="18" charset="0"/>
                <a:cs typeface="Times New Roman" panose="02020603050405020304" pitchFamily="18" charset="0"/>
              </a:rPr>
              <a:t>data warehouse </a:t>
            </a:r>
            <a:r>
              <a:rPr lang="en-US" sz="2800" dirty="0">
                <a:latin typeface="Times New Roman" panose="02020603050405020304" pitchFamily="18" charset="0"/>
                <a:cs typeface="Times New Roman" panose="02020603050405020304" pitchFamily="18" charset="0"/>
              </a:rPr>
              <a:t>that provides </a:t>
            </a:r>
            <a:r>
              <a:rPr lang="en-US" sz="2800" dirty="0">
                <a:solidFill>
                  <a:srgbClr val="FF0000"/>
                </a:solidFill>
                <a:latin typeface="Times New Roman" panose="02020603050405020304" pitchFamily="18" charset="0"/>
                <a:cs typeface="Times New Roman" panose="02020603050405020304" pitchFamily="18" charset="0"/>
              </a:rPr>
              <a:t>ad-hoc queries, data summarization and analysis </a:t>
            </a:r>
            <a:r>
              <a:rPr lang="en-US" sz="2800" dirty="0">
                <a:latin typeface="Times New Roman" panose="02020603050405020304" pitchFamily="18" charset="0"/>
                <a:cs typeface="Times New Roman" panose="02020603050405020304" pitchFamily="18" charset="0"/>
              </a:rPr>
              <a:t>of huge data sets stored in Hadoop compatible file systems.</a:t>
            </a:r>
          </a:p>
          <a:p>
            <a:pPr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Hive provides a SQL like called </a:t>
            </a:r>
            <a:r>
              <a:rPr lang="en-US" sz="2800" dirty="0">
                <a:solidFill>
                  <a:srgbClr val="FF0000"/>
                </a:solidFill>
                <a:latin typeface="Times New Roman" panose="02020603050405020304" pitchFamily="18" charset="0"/>
                <a:cs typeface="Times New Roman" panose="02020603050405020304" pitchFamily="18" charset="0"/>
              </a:rPr>
              <a:t>HiveQL</a:t>
            </a:r>
            <a:r>
              <a:rPr lang="en-US" sz="2800" dirty="0">
                <a:latin typeface="Times New Roman" panose="02020603050405020304" pitchFamily="18" charset="0"/>
                <a:cs typeface="Times New Roman" panose="02020603050405020304" pitchFamily="18" charset="0"/>
              </a:rPr>
              <a:t> query based implementation of huge amount of data stored in </a:t>
            </a:r>
            <a:r>
              <a:rPr lang="en-US" sz="2800" dirty="0">
                <a:solidFill>
                  <a:srgbClr val="FF0000"/>
                </a:solidFill>
                <a:latin typeface="Times New Roman" panose="02020603050405020304" pitchFamily="18" charset="0"/>
                <a:cs typeface="Times New Roman" panose="02020603050405020304" pitchFamily="18" charset="0"/>
              </a:rPr>
              <a:t>Hadoop clusters. </a:t>
            </a:r>
          </a:p>
          <a:p>
            <a:pPr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In January 2013 </a:t>
            </a:r>
            <a:r>
              <a:rPr lang="en-US" sz="2800" dirty="0" err="1">
                <a:latin typeface="Times New Roman" panose="02020603050405020304" pitchFamily="18" charset="0"/>
                <a:cs typeface="Times New Roman" panose="02020603050405020304" pitchFamily="18" charset="0"/>
              </a:rPr>
              <a:t>apache</a:t>
            </a:r>
            <a:r>
              <a:rPr lang="en-US" sz="2800" dirty="0">
                <a:latin typeface="Times New Roman" panose="02020603050405020304" pitchFamily="18" charset="0"/>
                <a:cs typeface="Times New Roman" panose="02020603050405020304" pitchFamily="18" charset="0"/>
              </a:rPr>
              <a:t> releases Hive 0.10.0</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2115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7ACD-FF8B-80BC-ACB4-D74403525FB4}"/>
              </a:ext>
            </a:extLst>
          </p:cNvPr>
          <p:cNvSpPr>
            <a:spLocks noGrp="1"/>
          </p:cNvSpPr>
          <p:nvPr>
            <p:ph type="title"/>
          </p:nvPr>
        </p:nvSpPr>
        <p:spPr>
          <a:xfrm>
            <a:off x="1249680" y="899831"/>
            <a:ext cx="10058400" cy="702303"/>
          </a:xfrm>
        </p:spPr>
        <p:txBody>
          <a:bodyPr>
            <a:normAutofit fontScale="90000"/>
          </a:bodyPr>
          <a:lstStyle/>
          <a:p>
            <a:r>
              <a:rPr lang="en-IN" dirty="0">
                <a:solidFill>
                  <a:srgbClr val="FF0000"/>
                </a:solidFill>
                <a:latin typeface="Times New Roman" panose="02020603050405020304" pitchFamily="18" charset="0"/>
                <a:cs typeface="Times New Roman" panose="02020603050405020304" pitchFamily="18" charset="0"/>
              </a:rPr>
              <a:t>Pig</a:t>
            </a:r>
          </a:p>
        </p:txBody>
      </p:sp>
      <p:sp>
        <p:nvSpPr>
          <p:cNvPr id="3" name="Content Placeholder 2">
            <a:extLst>
              <a:ext uri="{FF2B5EF4-FFF2-40B4-BE49-F238E27FC236}">
                <a16:creationId xmlns:a16="http://schemas.microsoft.com/office/drawing/2014/main" id="{FDB486A5-1F02-F70F-6D43-AD3E423D7494}"/>
              </a:ext>
            </a:extLst>
          </p:cNvPr>
          <p:cNvSpPr>
            <a:spLocks noGrp="1"/>
          </p:cNvSpPr>
          <p:nvPr>
            <p:ph idx="1"/>
          </p:nvPr>
        </p:nvSpPr>
        <p:spPr>
          <a:xfrm>
            <a:off x="261257" y="1845733"/>
            <a:ext cx="11625943" cy="4348237"/>
          </a:xfrm>
        </p:spPr>
        <p:txBody>
          <a:bodyPr>
            <a:normAutofit/>
          </a:bodyPr>
          <a:lstStyle/>
          <a:p>
            <a:pPr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Pig was introduced by </a:t>
            </a:r>
            <a:r>
              <a:rPr lang="en-US" sz="2800" dirty="0">
                <a:solidFill>
                  <a:srgbClr val="FF0000"/>
                </a:solidFill>
                <a:latin typeface="Times New Roman" panose="02020603050405020304" pitchFamily="18" charset="0"/>
                <a:cs typeface="Times New Roman" panose="02020603050405020304" pitchFamily="18" charset="0"/>
              </a:rPr>
              <a:t>yahoo</a:t>
            </a:r>
            <a:r>
              <a:rPr lang="en-US" sz="2800" dirty="0">
                <a:latin typeface="Times New Roman" panose="02020603050405020304" pitchFamily="18" charset="0"/>
                <a:cs typeface="Times New Roman" panose="02020603050405020304" pitchFamily="18" charset="0"/>
              </a:rPr>
              <a:t> and later on it was made fully open source. </a:t>
            </a:r>
          </a:p>
          <a:p>
            <a:pPr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It also provides a </a:t>
            </a:r>
            <a:r>
              <a:rPr lang="en-US" sz="2800" dirty="0">
                <a:solidFill>
                  <a:srgbClr val="FF0000"/>
                </a:solidFill>
                <a:latin typeface="Times New Roman" panose="02020603050405020304" pitchFamily="18" charset="0"/>
                <a:cs typeface="Times New Roman" panose="02020603050405020304" pitchFamily="18" charset="0"/>
              </a:rPr>
              <a:t>bridge to query data over Hadoop clusters </a:t>
            </a:r>
            <a:r>
              <a:rPr lang="en-US" sz="2800" dirty="0">
                <a:latin typeface="Times New Roman" panose="02020603050405020304" pitchFamily="18" charset="0"/>
                <a:cs typeface="Times New Roman" panose="02020603050405020304" pitchFamily="18" charset="0"/>
              </a:rPr>
              <a:t>but unlike hive, it implements a </a:t>
            </a:r>
            <a:r>
              <a:rPr lang="en-US" sz="2800" dirty="0">
                <a:solidFill>
                  <a:srgbClr val="FF0000"/>
                </a:solidFill>
                <a:latin typeface="Times New Roman" panose="02020603050405020304" pitchFamily="18" charset="0"/>
                <a:cs typeface="Times New Roman" panose="02020603050405020304" pitchFamily="18" charset="0"/>
              </a:rPr>
              <a:t>script implementation </a:t>
            </a:r>
            <a:r>
              <a:rPr lang="en-US" sz="2800" dirty="0">
                <a:latin typeface="Times New Roman" panose="02020603050405020304" pitchFamily="18" charset="0"/>
                <a:cs typeface="Times New Roman" panose="02020603050405020304" pitchFamily="18" charset="0"/>
              </a:rPr>
              <a:t>to make Hadoop data access able by developers and business persons. </a:t>
            </a:r>
          </a:p>
          <a:p>
            <a:pPr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Apache pig provides a </a:t>
            </a:r>
            <a:r>
              <a:rPr lang="en-US" sz="2800" dirty="0">
                <a:solidFill>
                  <a:srgbClr val="FF0000"/>
                </a:solidFill>
                <a:latin typeface="Times New Roman" panose="02020603050405020304" pitchFamily="18" charset="0"/>
                <a:cs typeface="Times New Roman" panose="02020603050405020304" pitchFamily="18" charset="0"/>
              </a:rPr>
              <a:t>high level programming platform</a:t>
            </a:r>
            <a:r>
              <a:rPr lang="en-US" sz="2800" dirty="0">
                <a:latin typeface="Times New Roman" panose="02020603050405020304" pitchFamily="18" charset="0"/>
                <a:cs typeface="Times New Roman" panose="02020603050405020304" pitchFamily="18" charset="0"/>
              </a:rPr>
              <a:t> for developers to process and analyses Big Data using </a:t>
            </a:r>
            <a:r>
              <a:rPr lang="en-US" sz="2800" dirty="0">
                <a:solidFill>
                  <a:srgbClr val="FF0000"/>
                </a:solidFill>
                <a:latin typeface="Times New Roman" panose="02020603050405020304" pitchFamily="18" charset="0"/>
                <a:cs typeface="Times New Roman" panose="02020603050405020304" pitchFamily="18" charset="0"/>
              </a:rPr>
              <a:t>user defined functions and programming efforts. </a:t>
            </a:r>
          </a:p>
          <a:p>
            <a:pPr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In January 2013 Apache released Pig 0.10.1 which is defined for use with Hadoop 0.10.1 or later releases. </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9173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4125C-6A52-9836-D0B7-59689748C9F6}"/>
              </a:ext>
            </a:extLst>
          </p:cNvPr>
          <p:cNvSpPr>
            <a:spLocks noGrp="1"/>
          </p:cNvSpPr>
          <p:nvPr>
            <p:ph type="title"/>
          </p:nvPr>
        </p:nvSpPr>
        <p:spPr>
          <a:xfrm>
            <a:off x="1097280" y="286603"/>
            <a:ext cx="10058400" cy="818297"/>
          </a:xfrm>
        </p:spPr>
        <p:txBody>
          <a:bodyPr/>
          <a:lstStyle/>
          <a:p>
            <a:r>
              <a:rPr lang="en-IN" dirty="0">
                <a:solidFill>
                  <a:srgbClr val="FF0000"/>
                </a:solidFill>
              </a:rPr>
              <a:t>Traditional vs Big Data</a:t>
            </a:r>
          </a:p>
        </p:txBody>
      </p:sp>
      <p:sp>
        <p:nvSpPr>
          <p:cNvPr id="3" name="Content Placeholder 2">
            <a:extLst>
              <a:ext uri="{FF2B5EF4-FFF2-40B4-BE49-F238E27FC236}">
                <a16:creationId xmlns:a16="http://schemas.microsoft.com/office/drawing/2014/main" id="{09C7D82C-F8B6-739F-A409-972F62ABD783}"/>
              </a:ext>
            </a:extLst>
          </p:cNvPr>
          <p:cNvSpPr>
            <a:spLocks noGrp="1"/>
          </p:cNvSpPr>
          <p:nvPr>
            <p:ph idx="1"/>
          </p:nvPr>
        </p:nvSpPr>
        <p:spPr>
          <a:xfrm>
            <a:off x="1231900" y="1752600"/>
            <a:ext cx="10058400" cy="4992363"/>
          </a:xfrm>
        </p:spPr>
        <p:txBody>
          <a:bodyPr>
            <a:normAutofit fontScale="32500" lnSpcReduction="20000"/>
          </a:bodyPr>
          <a:lstStyle/>
          <a:p>
            <a:pPr marL="0" indent="0">
              <a:buNone/>
            </a:pPr>
            <a:r>
              <a:rPr lang="en-US" sz="6000" dirty="0">
                <a:solidFill>
                  <a:srgbClr val="FF0000"/>
                </a:solidFill>
                <a:latin typeface="Times New Roman" panose="02020603050405020304" pitchFamily="18" charset="0"/>
                <a:cs typeface="Times New Roman" panose="02020603050405020304" pitchFamily="18" charset="0"/>
              </a:rPr>
              <a:t>Schema Hard Code/SQL/Small Data</a:t>
            </a:r>
          </a:p>
          <a:p>
            <a:pPr>
              <a:buFont typeface="Wingdings" panose="05000000000000000000" pitchFamily="2" charset="2"/>
              <a:buChar char="§"/>
            </a:pPr>
            <a:r>
              <a:rPr lang="en-US" sz="6000" dirty="0">
                <a:latin typeface="Times New Roman" panose="02020603050405020304" pitchFamily="18" charset="0"/>
                <a:cs typeface="Times New Roman" panose="02020603050405020304" pitchFamily="18" charset="0"/>
              </a:rPr>
              <a:t>online transactions and quick updates.</a:t>
            </a:r>
          </a:p>
          <a:p>
            <a:pPr>
              <a:buFont typeface="Wingdings" panose="05000000000000000000" pitchFamily="2" charset="2"/>
              <a:buChar char="§"/>
            </a:pPr>
            <a:r>
              <a:rPr lang="en-US" sz="6000" dirty="0">
                <a:latin typeface="Times New Roman" panose="02020603050405020304" pitchFamily="18" charset="0"/>
                <a:cs typeface="Times New Roman" panose="02020603050405020304" pitchFamily="18" charset="0"/>
              </a:rPr>
              <a:t>Schema Based DB (</a:t>
            </a:r>
            <a:r>
              <a:rPr lang="en-IN" sz="6000" dirty="0">
                <a:latin typeface="Times New Roman" panose="02020603050405020304" pitchFamily="18" charset="0"/>
                <a:cs typeface="Times New Roman" panose="02020603050405020304" pitchFamily="18" charset="0"/>
              </a:rPr>
              <a:t>hard code schema attachment)</a:t>
            </a:r>
          </a:p>
          <a:p>
            <a:pPr>
              <a:buFont typeface="Wingdings" panose="05000000000000000000" pitchFamily="2" charset="2"/>
              <a:buChar char="§"/>
            </a:pPr>
            <a:r>
              <a:rPr lang="en-IN" sz="6000" dirty="0">
                <a:latin typeface="Times New Roman" panose="02020603050405020304" pitchFamily="18" charset="0"/>
                <a:cs typeface="Times New Roman" panose="02020603050405020304" pitchFamily="18" charset="0"/>
              </a:rPr>
              <a:t>Structured</a:t>
            </a:r>
          </a:p>
          <a:p>
            <a:pPr>
              <a:buFont typeface="Wingdings" panose="05000000000000000000" pitchFamily="2" charset="2"/>
              <a:buChar char="§"/>
            </a:pPr>
            <a:r>
              <a:rPr lang="en-IN" sz="6000" dirty="0">
                <a:latin typeface="Times New Roman" panose="02020603050405020304" pitchFamily="18" charset="0"/>
                <a:cs typeface="Times New Roman" panose="02020603050405020304" pitchFamily="18" charset="0"/>
              </a:rPr>
              <a:t>Uses SQL for Data processing</a:t>
            </a:r>
          </a:p>
          <a:p>
            <a:pPr>
              <a:buFont typeface="Wingdings" panose="05000000000000000000" pitchFamily="2" charset="2"/>
              <a:buChar char="§"/>
            </a:pPr>
            <a:r>
              <a:rPr lang="en-IN" sz="6000" dirty="0">
                <a:latin typeface="Times New Roman" panose="02020603050405020304" pitchFamily="18" charset="0"/>
                <a:cs typeface="Times New Roman" panose="02020603050405020304" pitchFamily="18" charset="0"/>
              </a:rPr>
              <a:t>Maintains relationship between elements</a:t>
            </a:r>
          </a:p>
          <a:p>
            <a:pPr marL="0" indent="0">
              <a:buNone/>
            </a:pPr>
            <a:endParaRPr lang="en-IN" sz="6000" dirty="0">
              <a:latin typeface="Times New Roman" panose="02020603050405020304" pitchFamily="18" charset="0"/>
              <a:cs typeface="Times New Roman" panose="02020603050405020304" pitchFamily="18" charset="0"/>
            </a:endParaRPr>
          </a:p>
          <a:p>
            <a:pPr marL="0" indent="0">
              <a:buNone/>
            </a:pPr>
            <a:r>
              <a:rPr lang="en-IN" sz="6000" dirty="0">
                <a:solidFill>
                  <a:srgbClr val="FF0000"/>
                </a:solidFill>
                <a:latin typeface="Times New Roman" panose="02020603050405020304" pitchFamily="18" charset="0"/>
                <a:cs typeface="Times New Roman" panose="02020603050405020304" pitchFamily="18" charset="0"/>
              </a:rPr>
              <a:t>Schema Less /NoSQL/Big Data</a:t>
            </a:r>
          </a:p>
          <a:p>
            <a:pPr>
              <a:buFont typeface="Wingdings" panose="05000000000000000000" pitchFamily="2" charset="2"/>
              <a:buChar char="§"/>
            </a:pPr>
            <a:r>
              <a:rPr lang="en-IN" sz="6000" dirty="0">
                <a:latin typeface="Times New Roman" panose="02020603050405020304" pitchFamily="18" charset="0"/>
                <a:cs typeface="Times New Roman" panose="02020603050405020304" pitchFamily="18" charset="0"/>
              </a:rPr>
              <a:t>Migration Easy</a:t>
            </a:r>
          </a:p>
          <a:p>
            <a:pPr>
              <a:buFont typeface="Wingdings" panose="05000000000000000000" pitchFamily="2" charset="2"/>
              <a:buChar char="§"/>
            </a:pPr>
            <a:r>
              <a:rPr lang="en-IN" sz="6000" dirty="0">
                <a:latin typeface="Times New Roman" panose="02020603050405020304" pitchFamily="18" charset="0"/>
                <a:cs typeface="Times New Roman" panose="02020603050405020304" pitchFamily="18" charset="0"/>
              </a:rPr>
              <a:t>Schema Less Based DB</a:t>
            </a:r>
          </a:p>
          <a:p>
            <a:pPr>
              <a:buFont typeface="Wingdings" panose="05000000000000000000" pitchFamily="2" charset="2"/>
              <a:buChar char="§"/>
            </a:pPr>
            <a:r>
              <a:rPr lang="en-US" sz="6000" dirty="0">
                <a:latin typeface="Times New Roman" panose="02020603050405020304" pitchFamily="18" charset="0"/>
                <a:cs typeface="Times New Roman" panose="02020603050405020304" pitchFamily="18" charset="0"/>
              </a:rPr>
              <a:t>store unstructured, semi structured or even fully structured data</a:t>
            </a:r>
          </a:p>
          <a:p>
            <a:pPr>
              <a:buFont typeface="Wingdings" panose="05000000000000000000" pitchFamily="2" charset="2"/>
              <a:buChar char="§"/>
            </a:pPr>
            <a:r>
              <a:rPr lang="en-US" sz="6000" dirty="0">
                <a:latin typeface="Times New Roman" panose="02020603050405020304" pitchFamily="18" charset="0"/>
                <a:cs typeface="Times New Roman" panose="02020603050405020304" pitchFamily="18" charset="0"/>
              </a:rPr>
              <a:t>Store a huge amount of data and not to maintain relationship between elements.</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83FF0C9-CE1C-84B5-2587-3684A16FAD0A}"/>
              </a:ext>
            </a:extLst>
          </p:cNvPr>
          <p:cNvPicPr>
            <a:picLocks noChangeAspect="1"/>
          </p:cNvPicPr>
          <p:nvPr/>
        </p:nvPicPr>
        <p:blipFill rotWithShape="1">
          <a:blip r:embed="rId2"/>
          <a:srcRect l="23333" t="41852" r="22604" b="22037"/>
          <a:stretch/>
        </p:blipFill>
        <p:spPr>
          <a:xfrm>
            <a:off x="7162800" y="1752600"/>
            <a:ext cx="4867422" cy="1828800"/>
          </a:xfrm>
          <a:prstGeom prst="rect">
            <a:avLst/>
          </a:prstGeom>
        </p:spPr>
      </p:pic>
      <p:pic>
        <p:nvPicPr>
          <p:cNvPr id="7" name="Picture 6">
            <a:extLst>
              <a:ext uri="{FF2B5EF4-FFF2-40B4-BE49-F238E27FC236}">
                <a16:creationId xmlns:a16="http://schemas.microsoft.com/office/drawing/2014/main" id="{F385B7A9-B6D3-669C-8BEB-FCC992BDCDCD}"/>
              </a:ext>
            </a:extLst>
          </p:cNvPr>
          <p:cNvPicPr>
            <a:picLocks noChangeAspect="1"/>
          </p:cNvPicPr>
          <p:nvPr/>
        </p:nvPicPr>
        <p:blipFill rotWithShape="1">
          <a:blip r:embed="rId3"/>
          <a:srcRect l="23542" t="25555" r="20938" b="35926"/>
          <a:stretch/>
        </p:blipFill>
        <p:spPr>
          <a:xfrm>
            <a:off x="7162801" y="3797300"/>
            <a:ext cx="4946650" cy="1930400"/>
          </a:xfrm>
          <a:prstGeom prst="rect">
            <a:avLst/>
          </a:prstGeom>
        </p:spPr>
      </p:pic>
    </p:spTree>
    <p:extLst>
      <p:ext uri="{BB962C8B-B14F-4D97-AF65-F5344CB8AC3E}">
        <p14:creationId xmlns:p14="http://schemas.microsoft.com/office/powerpoint/2010/main" val="2270408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8326912-63F1-9F29-8F95-34917D6E9A9D}"/>
              </a:ext>
            </a:extLst>
          </p:cNvPr>
          <p:cNvPicPr>
            <a:picLocks noGrp="1" noChangeAspect="1"/>
          </p:cNvPicPr>
          <p:nvPr>
            <p:ph idx="1"/>
          </p:nvPr>
        </p:nvPicPr>
        <p:blipFill rotWithShape="1">
          <a:blip r:embed="rId2"/>
          <a:srcRect l="17613" t="24507" r="20055" b="8564"/>
          <a:stretch/>
        </p:blipFill>
        <p:spPr>
          <a:xfrm>
            <a:off x="4748730" y="1201671"/>
            <a:ext cx="7443270" cy="4211575"/>
          </a:xfrm>
        </p:spPr>
      </p:pic>
      <p:sp>
        <p:nvSpPr>
          <p:cNvPr id="7" name="TextBox 6">
            <a:extLst>
              <a:ext uri="{FF2B5EF4-FFF2-40B4-BE49-F238E27FC236}">
                <a16:creationId xmlns:a16="http://schemas.microsoft.com/office/drawing/2014/main" id="{8B650C5B-67FE-C7DA-28DB-6388EF997B07}"/>
              </a:ext>
            </a:extLst>
          </p:cNvPr>
          <p:cNvSpPr txBox="1"/>
          <p:nvPr/>
        </p:nvSpPr>
        <p:spPr>
          <a:xfrm>
            <a:off x="182499" y="644535"/>
            <a:ext cx="11334587" cy="769441"/>
          </a:xfrm>
          <a:prstGeom prst="rect">
            <a:avLst/>
          </a:prstGeom>
          <a:noFill/>
        </p:spPr>
        <p:txBody>
          <a:bodyPr wrap="square">
            <a:spAutoFit/>
          </a:bodyPr>
          <a:lstStyle/>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Working on the live coming data, which can be an input from the ever-changing scenario cannot be dealt in the traditional approach. </a:t>
            </a:r>
            <a:endParaRPr lang="en-IN" sz="2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00D7898-3933-411B-CDC6-6A7049F7A096}"/>
              </a:ext>
            </a:extLst>
          </p:cNvPr>
          <p:cNvSpPr txBox="1"/>
          <p:nvPr/>
        </p:nvSpPr>
        <p:spPr>
          <a:xfrm>
            <a:off x="389328" y="5413246"/>
            <a:ext cx="8303241" cy="83099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live flow of data is captured and the analysis is done on it.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Efficiency increases when the data to be analyzed is large</a:t>
            </a:r>
            <a:endParaRPr lang="en-IN" sz="28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36385FA-1539-9EDA-AF1C-FBE3D44EB6B8}"/>
              </a:ext>
            </a:extLst>
          </p:cNvPr>
          <p:cNvSpPr txBox="1"/>
          <p:nvPr/>
        </p:nvSpPr>
        <p:spPr>
          <a:xfrm>
            <a:off x="3374572" y="0"/>
            <a:ext cx="6731010" cy="646331"/>
          </a:xfrm>
          <a:prstGeom prst="rect">
            <a:avLst/>
          </a:prstGeom>
          <a:noFill/>
        </p:spPr>
        <p:txBody>
          <a:bodyPr wrap="none" rtlCol="0">
            <a:spAutoFit/>
          </a:bodyPr>
          <a:lstStyle/>
          <a:p>
            <a:r>
              <a:rPr lang="en-US" sz="3600" dirty="0">
                <a:solidFill>
                  <a:schemeClr val="accent1"/>
                </a:solidFill>
              </a:rPr>
              <a:t>Traditional BI Vs. Big Data Analytics</a:t>
            </a:r>
            <a:endParaRPr lang="en-IN" sz="3600" dirty="0">
              <a:solidFill>
                <a:schemeClr val="accent1"/>
              </a:solidFill>
            </a:endParaRPr>
          </a:p>
        </p:txBody>
      </p:sp>
    </p:spTree>
    <p:extLst>
      <p:ext uri="{BB962C8B-B14F-4D97-AF65-F5344CB8AC3E}">
        <p14:creationId xmlns:p14="http://schemas.microsoft.com/office/powerpoint/2010/main" val="2035467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17B0-59F6-F2EE-70A2-E66D2D966F59}"/>
              </a:ext>
            </a:extLst>
          </p:cNvPr>
          <p:cNvSpPr>
            <a:spLocks noGrp="1"/>
          </p:cNvSpPr>
          <p:nvPr>
            <p:ph type="title"/>
          </p:nvPr>
        </p:nvSpPr>
        <p:spPr>
          <a:xfrm>
            <a:off x="1097280" y="286603"/>
            <a:ext cx="10058400" cy="843697"/>
          </a:xfrm>
        </p:spPr>
        <p:txBody>
          <a:bodyPr/>
          <a:lstStyle/>
          <a:p>
            <a:r>
              <a:rPr lang="en-IN" dirty="0">
                <a:solidFill>
                  <a:srgbClr val="FF0000"/>
                </a:solidFill>
              </a:rPr>
              <a:t>Traditional vs Big data  Approaches</a:t>
            </a:r>
          </a:p>
        </p:txBody>
      </p:sp>
      <p:pic>
        <p:nvPicPr>
          <p:cNvPr id="5" name="Content Placeholder 4">
            <a:extLst>
              <a:ext uri="{FF2B5EF4-FFF2-40B4-BE49-F238E27FC236}">
                <a16:creationId xmlns:a16="http://schemas.microsoft.com/office/drawing/2014/main" id="{6827DB73-3F6B-608B-4DD7-8046EC734FFC}"/>
              </a:ext>
            </a:extLst>
          </p:cNvPr>
          <p:cNvPicPr>
            <a:picLocks noGrp="1" noChangeAspect="1"/>
          </p:cNvPicPr>
          <p:nvPr>
            <p:ph idx="1"/>
          </p:nvPr>
        </p:nvPicPr>
        <p:blipFill rotWithShape="1">
          <a:blip r:embed="rId2"/>
          <a:srcRect l="17613" t="24507" r="18279" b="14246"/>
          <a:stretch/>
        </p:blipFill>
        <p:spPr>
          <a:xfrm>
            <a:off x="932179" y="1737360"/>
            <a:ext cx="8124069" cy="4365843"/>
          </a:xfrm>
        </p:spPr>
      </p:pic>
    </p:spTree>
    <p:extLst>
      <p:ext uri="{BB962C8B-B14F-4D97-AF65-F5344CB8AC3E}">
        <p14:creationId xmlns:p14="http://schemas.microsoft.com/office/powerpoint/2010/main" val="121366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7784D2-8EED-571F-71E1-FF953DF5F4BB}"/>
              </a:ext>
            </a:extLst>
          </p:cNvPr>
          <p:cNvSpPr txBox="1"/>
          <p:nvPr/>
        </p:nvSpPr>
        <p:spPr>
          <a:xfrm>
            <a:off x="2416629" y="2438400"/>
            <a:ext cx="7395807" cy="2123658"/>
          </a:xfrm>
          <a:prstGeom prst="rect">
            <a:avLst/>
          </a:prstGeom>
          <a:noFill/>
        </p:spPr>
        <p:txBody>
          <a:bodyPr wrap="none" rtlCol="0">
            <a:spAutoFit/>
          </a:bodyPr>
          <a:lstStyle/>
          <a:p>
            <a:pPr algn="ctr"/>
            <a:r>
              <a:rPr lang="en-US" sz="4400" dirty="0">
                <a:solidFill>
                  <a:schemeClr val="accent1"/>
                </a:solidFill>
              </a:rPr>
              <a:t>What is Changing in the Realms</a:t>
            </a:r>
          </a:p>
          <a:p>
            <a:pPr algn="ctr"/>
            <a:r>
              <a:rPr lang="en-US" sz="4400" dirty="0">
                <a:solidFill>
                  <a:schemeClr val="accent1"/>
                </a:solidFill>
              </a:rPr>
              <a:t> of </a:t>
            </a:r>
          </a:p>
          <a:p>
            <a:pPr algn="ctr"/>
            <a:r>
              <a:rPr lang="en-US" sz="4400" dirty="0">
                <a:solidFill>
                  <a:schemeClr val="accent1"/>
                </a:solidFill>
              </a:rPr>
              <a:t>Big Data ??????</a:t>
            </a:r>
            <a:endParaRPr lang="en-IN" sz="4400" dirty="0">
              <a:solidFill>
                <a:schemeClr val="accent1"/>
              </a:solidFill>
            </a:endParaRPr>
          </a:p>
        </p:txBody>
      </p:sp>
    </p:spTree>
    <p:extLst>
      <p:ext uri="{BB962C8B-B14F-4D97-AF65-F5344CB8AC3E}">
        <p14:creationId xmlns:p14="http://schemas.microsoft.com/office/powerpoint/2010/main" val="3154709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4D67-1B2C-DCAB-8CEA-2EEDD50C8EDE}"/>
              </a:ext>
            </a:extLst>
          </p:cNvPr>
          <p:cNvSpPr>
            <a:spLocks noGrp="1"/>
          </p:cNvSpPr>
          <p:nvPr>
            <p:ph type="title"/>
          </p:nvPr>
        </p:nvSpPr>
        <p:spPr>
          <a:xfrm>
            <a:off x="3505200" y="537906"/>
            <a:ext cx="4887685" cy="660454"/>
          </a:xfrm>
        </p:spPr>
        <p:txBody>
          <a:bodyPr>
            <a:normAutofit fontScale="90000"/>
          </a:bodyPr>
          <a:lstStyle/>
          <a:p>
            <a:r>
              <a:rPr lang="en-IN" dirty="0">
                <a:solidFill>
                  <a:srgbClr val="FF0000"/>
                </a:solidFill>
              </a:rPr>
              <a:t>Life Cycle of Data</a:t>
            </a:r>
          </a:p>
        </p:txBody>
      </p:sp>
      <p:pic>
        <p:nvPicPr>
          <p:cNvPr id="5" name="Content Placeholder 4">
            <a:extLst>
              <a:ext uri="{FF2B5EF4-FFF2-40B4-BE49-F238E27FC236}">
                <a16:creationId xmlns:a16="http://schemas.microsoft.com/office/drawing/2014/main" id="{D1F9F24D-8764-AFC8-128E-DDA3AD80B04C}"/>
              </a:ext>
            </a:extLst>
          </p:cNvPr>
          <p:cNvPicPr>
            <a:picLocks noGrp="1" noChangeAspect="1"/>
          </p:cNvPicPr>
          <p:nvPr>
            <p:ph idx="1"/>
          </p:nvPr>
        </p:nvPicPr>
        <p:blipFill rotWithShape="1">
          <a:blip r:embed="rId2"/>
          <a:srcRect l="23702" t="19591" r="24696" b="29265"/>
          <a:stretch/>
        </p:blipFill>
        <p:spPr>
          <a:xfrm>
            <a:off x="0" y="2089124"/>
            <a:ext cx="5728685" cy="3193869"/>
          </a:xfrm>
        </p:spPr>
      </p:pic>
      <p:sp>
        <p:nvSpPr>
          <p:cNvPr id="7" name="TextBox 6">
            <a:extLst>
              <a:ext uri="{FF2B5EF4-FFF2-40B4-BE49-F238E27FC236}">
                <a16:creationId xmlns:a16="http://schemas.microsoft.com/office/drawing/2014/main" id="{1C205744-F07C-42CF-15B1-8EB71B64B692}"/>
              </a:ext>
            </a:extLst>
          </p:cNvPr>
          <p:cNvSpPr txBox="1"/>
          <p:nvPr/>
        </p:nvSpPr>
        <p:spPr>
          <a:xfrm>
            <a:off x="5725886" y="1719163"/>
            <a:ext cx="6096000" cy="4401205"/>
          </a:xfrm>
          <a:prstGeom prst="rect">
            <a:avLst/>
          </a:prstGeom>
          <a:noFill/>
        </p:spPr>
        <p:txBody>
          <a:bodyPr wrap="square">
            <a:spAutoFit/>
          </a:bodyPr>
          <a:lstStyle/>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The analysis of data is done from the knowledge experts and the expertise is applied for the development of an application. </a:t>
            </a: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The streaming of data after the analysis and the application, the data log is created for the acquisition of data. </a:t>
            </a: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The data id mapped and clustered together on the data log. </a:t>
            </a: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The clustered data from the data acquisition is then aggregated by applying various aggregation algorithms.</a:t>
            </a: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 The integrated data again goes for an analysis. </a:t>
            </a: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The complete steps are repeated till the desired, and expected output is produced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1807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FBFE-9F76-8940-D488-EC1F7E7898F7}"/>
              </a:ext>
            </a:extLst>
          </p:cNvPr>
          <p:cNvSpPr>
            <a:spLocks noGrp="1"/>
          </p:cNvSpPr>
          <p:nvPr>
            <p:ph type="title"/>
          </p:nvPr>
        </p:nvSpPr>
        <p:spPr>
          <a:xfrm>
            <a:off x="1097280" y="286604"/>
            <a:ext cx="10058400" cy="1280940"/>
          </a:xfrm>
        </p:spPr>
        <p:txBody>
          <a:bodyPr>
            <a:normAutofit fontScale="90000"/>
          </a:bodyPr>
          <a:lstStyle/>
          <a:p>
            <a:r>
              <a:rPr lang="en-IN" b="1" i="0" dirty="0">
                <a:solidFill>
                  <a:srgbClr val="FF0000"/>
                </a:solidFill>
                <a:effectLst/>
                <a:latin typeface="Encode Sans Semi Expanded"/>
              </a:rPr>
              <a:t>Big Data Technology Stack</a:t>
            </a:r>
            <a:br>
              <a:rPr lang="en-IN" b="1" i="0" dirty="0">
                <a:solidFill>
                  <a:srgbClr val="333333"/>
                </a:solidFill>
                <a:effectLst/>
                <a:latin typeface="Encode Sans Semi Expanded"/>
              </a:rPr>
            </a:br>
            <a:endParaRPr lang="en-IN" dirty="0"/>
          </a:p>
        </p:txBody>
      </p:sp>
      <p:pic>
        <p:nvPicPr>
          <p:cNvPr id="5" name="Content Placeholder 4">
            <a:extLst>
              <a:ext uri="{FF2B5EF4-FFF2-40B4-BE49-F238E27FC236}">
                <a16:creationId xmlns:a16="http://schemas.microsoft.com/office/drawing/2014/main" id="{628F7247-83B2-C0CC-FD12-0F2E3E69D437}"/>
              </a:ext>
            </a:extLst>
          </p:cNvPr>
          <p:cNvPicPr>
            <a:picLocks noGrp="1" noChangeAspect="1"/>
          </p:cNvPicPr>
          <p:nvPr>
            <p:ph idx="1"/>
          </p:nvPr>
        </p:nvPicPr>
        <p:blipFill rotWithShape="1">
          <a:blip r:embed="rId2"/>
          <a:srcRect l="31312" t="23109" r="20435" b="18603"/>
          <a:stretch/>
        </p:blipFill>
        <p:spPr>
          <a:xfrm>
            <a:off x="796833" y="1704702"/>
            <a:ext cx="6654829" cy="4521926"/>
          </a:xfrm>
        </p:spPr>
      </p:pic>
    </p:spTree>
    <p:extLst>
      <p:ext uri="{BB962C8B-B14F-4D97-AF65-F5344CB8AC3E}">
        <p14:creationId xmlns:p14="http://schemas.microsoft.com/office/powerpoint/2010/main" val="1039148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E3FD-2652-1554-D949-81B387E94CB4}"/>
              </a:ext>
            </a:extLst>
          </p:cNvPr>
          <p:cNvSpPr>
            <a:spLocks noGrp="1"/>
          </p:cNvSpPr>
          <p:nvPr>
            <p:ph type="title"/>
          </p:nvPr>
        </p:nvSpPr>
        <p:spPr>
          <a:xfrm>
            <a:off x="139337" y="0"/>
            <a:ext cx="4285517" cy="1371600"/>
          </a:xfrm>
        </p:spPr>
        <p:txBody>
          <a:bodyPr>
            <a:normAutofit/>
          </a:bodyPr>
          <a:lstStyle/>
          <a:p>
            <a:r>
              <a:rPr lang="en-US" sz="3600" b="1" dirty="0">
                <a:solidFill>
                  <a:srgbClr val="FF0000"/>
                </a:solidFill>
              </a:rPr>
              <a:t>Design of logical layers in a data processing</a:t>
            </a:r>
            <a:endParaRPr lang="en-IN" sz="3600" b="1" dirty="0">
              <a:solidFill>
                <a:srgbClr val="FF0000"/>
              </a:solidFill>
            </a:endParaRPr>
          </a:p>
        </p:txBody>
      </p:sp>
      <p:pic>
        <p:nvPicPr>
          <p:cNvPr id="5" name="Content Placeholder 4">
            <a:extLst>
              <a:ext uri="{FF2B5EF4-FFF2-40B4-BE49-F238E27FC236}">
                <a16:creationId xmlns:a16="http://schemas.microsoft.com/office/drawing/2014/main" id="{9CE85DE5-3052-AA88-042C-838A2FFEC000}"/>
              </a:ext>
            </a:extLst>
          </p:cNvPr>
          <p:cNvPicPr>
            <a:picLocks noGrp="1" noChangeAspect="1"/>
          </p:cNvPicPr>
          <p:nvPr>
            <p:ph idx="1"/>
          </p:nvPr>
        </p:nvPicPr>
        <p:blipFill rotWithShape="1">
          <a:blip r:embed="rId2"/>
          <a:srcRect l="27050" t="23109" r="24871" b="16859"/>
          <a:stretch/>
        </p:blipFill>
        <p:spPr>
          <a:xfrm>
            <a:off x="4163597" y="1"/>
            <a:ext cx="8028404" cy="6955970"/>
          </a:xfrm>
        </p:spPr>
      </p:pic>
    </p:spTree>
    <p:extLst>
      <p:ext uri="{BB962C8B-B14F-4D97-AF65-F5344CB8AC3E}">
        <p14:creationId xmlns:p14="http://schemas.microsoft.com/office/powerpoint/2010/main" val="1534809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930E12-4B15-F5B8-F29A-E555969484F7}"/>
              </a:ext>
            </a:extLst>
          </p:cNvPr>
          <p:cNvSpPr txBox="1"/>
          <p:nvPr/>
        </p:nvSpPr>
        <p:spPr>
          <a:xfrm>
            <a:off x="718457" y="1835060"/>
            <a:ext cx="10755085" cy="4832092"/>
          </a:xfrm>
          <a:prstGeom prst="rect">
            <a:avLst/>
          </a:prstGeom>
          <a:noFill/>
        </p:spPr>
        <p:txBody>
          <a:bodyPr wrap="square">
            <a:spAutoFit/>
          </a:bodyPr>
          <a:lstStyle/>
          <a:p>
            <a:pPr algn="just" fontAlgn="base"/>
            <a:r>
              <a:rPr lang="en-IN" sz="2400" b="1" dirty="0">
                <a:effectLst/>
                <a:latin typeface="Times New Roman" panose="02020603050405020304" pitchFamily="18" charset="0"/>
                <a:ea typeface="Times New Roman" panose="02020603050405020304" pitchFamily="18" charset="0"/>
              </a:rPr>
              <a:t>Introduction to Big Data: </a:t>
            </a:r>
            <a:r>
              <a:rPr lang="en-IN" sz="2400" dirty="0">
                <a:effectLst/>
                <a:latin typeface="Times New Roman" panose="02020603050405020304" pitchFamily="18" charset="0"/>
                <a:ea typeface="Times New Roman" panose="02020603050405020304" pitchFamily="18" charset="0"/>
              </a:rPr>
              <a:t>evolution, structuring</a:t>
            </a:r>
            <a:r>
              <a:rPr lang="en-IN" sz="2400" dirty="0">
                <a:latin typeface="Times New Roman" panose="02020603050405020304" pitchFamily="18" charset="0"/>
                <a:ea typeface="Times New Roman" panose="02020603050405020304" pitchFamily="18" charset="0"/>
              </a:rPr>
              <a:t> </a:t>
            </a:r>
            <a:r>
              <a:rPr lang="en-IN" sz="2400" dirty="0">
                <a:effectLst/>
                <a:latin typeface="Times New Roman" panose="02020603050405020304" pitchFamily="18" charset="0"/>
                <a:ea typeface="Times New Roman" panose="02020603050405020304" pitchFamily="18" charset="0"/>
              </a:rPr>
              <a:t>elements, big data analytics, distributed and parallel computing for big data, Life cycle of Big data, Cloud computing and big data, in-memory computing technology for big data, Big Data Stack, Layer Structure, Big Data Layout.</a:t>
            </a:r>
          </a:p>
          <a:p>
            <a:pPr algn="just" fontAlgn="base"/>
            <a:endParaRPr lang="en-IN" sz="2400" dirty="0">
              <a:latin typeface="Times New Roman" panose="02020603050405020304" pitchFamily="18" charset="0"/>
              <a:ea typeface="Times New Roman" panose="02020603050405020304" pitchFamily="18" charset="0"/>
            </a:endParaRPr>
          </a:p>
          <a:p>
            <a:pPr algn="just" fontAlgn="base"/>
            <a:r>
              <a:rPr lang="en-IN" sz="2400" dirty="0">
                <a:effectLst/>
                <a:latin typeface="Times New Roman" panose="02020603050405020304" pitchFamily="18" charset="0"/>
                <a:ea typeface="Times New Roman" panose="02020603050405020304" pitchFamily="18" charset="0"/>
              </a:rPr>
              <a:t> </a:t>
            </a:r>
            <a:r>
              <a:rPr lang="en-IN" sz="2400" b="1" dirty="0">
                <a:effectLst/>
                <a:latin typeface="Times New Roman" panose="02020603050405020304" pitchFamily="18" charset="0"/>
                <a:ea typeface="Times New Roman" panose="02020603050405020304" pitchFamily="18" charset="0"/>
              </a:rPr>
              <a:t>Hadoop:</a:t>
            </a:r>
            <a:r>
              <a:rPr lang="en-IN" sz="2400" dirty="0">
                <a:effectLst/>
                <a:latin typeface="Times New Roman" panose="02020603050405020304" pitchFamily="18" charset="0"/>
                <a:ea typeface="Times New Roman" panose="02020603050405020304" pitchFamily="18" charset="0"/>
              </a:rPr>
              <a:t> ecosystem, Hadoop Distributed File System (HDFS), </a:t>
            </a:r>
          </a:p>
          <a:p>
            <a:pPr algn="just" fontAlgn="base"/>
            <a:endParaRPr lang="en-IN" sz="2400" dirty="0">
              <a:effectLst/>
              <a:latin typeface="Times New Roman" panose="02020603050405020304" pitchFamily="18" charset="0"/>
              <a:ea typeface="Times New Roman" panose="02020603050405020304" pitchFamily="18" charset="0"/>
            </a:endParaRPr>
          </a:p>
          <a:p>
            <a:pPr algn="just" fontAlgn="base"/>
            <a:r>
              <a:rPr lang="en-IN" sz="2400" b="1" dirty="0">
                <a:effectLst/>
                <a:latin typeface="Times New Roman" panose="02020603050405020304" pitchFamily="18" charset="0"/>
                <a:ea typeface="Times New Roman" panose="02020603050405020304" pitchFamily="18" charset="0"/>
              </a:rPr>
              <a:t>MapReduce:</a:t>
            </a:r>
            <a:r>
              <a:rPr lang="en-IN" sz="2400" dirty="0">
                <a:effectLst/>
                <a:latin typeface="Times New Roman" panose="02020603050405020304" pitchFamily="18" charset="0"/>
                <a:ea typeface="Times New Roman" panose="02020603050405020304" pitchFamily="18" charset="0"/>
              </a:rPr>
              <a:t> MapReduce Framework, optimizing MapReduce jobs, MapReduce Applications, Understanding YARN architecture. </a:t>
            </a:r>
          </a:p>
          <a:p>
            <a:pPr algn="just" fontAlgn="base"/>
            <a:r>
              <a:rPr lang="en-IN" sz="2400" b="1" dirty="0">
                <a:effectLst/>
                <a:latin typeface="Times New Roman" panose="02020603050405020304" pitchFamily="18" charset="0"/>
                <a:ea typeface="Times New Roman" panose="02020603050405020304" pitchFamily="18" charset="0"/>
              </a:rPr>
              <a:t>Big Data Tools</a:t>
            </a:r>
            <a:r>
              <a:rPr lang="en-IN" sz="2400" dirty="0">
                <a:effectLst/>
                <a:latin typeface="Times New Roman" panose="02020603050405020304" pitchFamily="18" charset="0"/>
                <a:ea typeface="Times New Roman" panose="02020603050405020304" pitchFamily="18" charset="0"/>
              </a:rPr>
              <a:t>: </a:t>
            </a:r>
            <a:r>
              <a:rPr lang="en-IN" sz="2400" b="1" dirty="0">
                <a:effectLst/>
                <a:latin typeface="Times New Roman" panose="02020603050405020304" pitchFamily="18" charset="0"/>
                <a:ea typeface="Times New Roman" panose="02020603050405020304" pitchFamily="18" charset="0"/>
              </a:rPr>
              <a:t>“PIG”: </a:t>
            </a:r>
            <a:r>
              <a:rPr lang="en-IN" sz="2400" dirty="0">
                <a:effectLst/>
                <a:latin typeface="Times New Roman" panose="02020603050405020304" pitchFamily="18" charset="0"/>
                <a:ea typeface="Times New Roman" panose="02020603050405020304" pitchFamily="18" charset="0"/>
              </a:rPr>
              <a:t>History, Features, Architecture, Components, Data Models, Operators, Running &amp; Executing Modes, Analysing data with Pig, Pig Libraries, Processing Structured Data using Pig. </a:t>
            </a:r>
          </a:p>
          <a:p>
            <a:pPr algn="just" fontAlgn="base"/>
            <a:endParaRPr lang="en-IN" sz="20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3AD3A2A9-8898-EDE8-DE16-F989AAD775A7}"/>
              </a:ext>
            </a:extLst>
          </p:cNvPr>
          <p:cNvSpPr txBox="1"/>
          <p:nvPr/>
        </p:nvSpPr>
        <p:spPr>
          <a:xfrm>
            <a:off x="4844141" y="1034142"/>
            <a:ext cx="2786743" cy="646331"/>
          </a:xfrm>
          <a:prstGeom prst="rect">
            <a:avLst/>
          </a:prstGeom>
          <a:noFill/>
        </p:spPr>
        <p:txBody>
          <a:bodyPr wrap="square">
            <a:spAutoFit/>
          </a:bodyPr>
          <a:lstStyle/>
          <a:p>
            <a:pPr algn="just" fontAlgn="base"/>
            <a:r>
              <a:rPr lang="en-US" sz="3600" b="1" dirty="0">
                <a:solidFill>
                  <a:schemeClr val="accent1"/>
                </a:solidFill>
                <a:latin typeface="Times New Roman" panose="02020603050405020304" pitchFamily="18" charset="0"/>
                <a:ea typeface="Times New Roman" panose="02020603050405020304" pitchFamily="18" charset="0"/>
              </a:rPr>
              <a:t>Syllabus</a:t>
            </a:r>
            <a:endParaRPr lang="en-IN" sz="3600" dirty="0">
              <a:solidFill>
                <a:schemeClr val="accent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01123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A49AF-ED3E-651A-6959-D53602B80C3C}"/>
              </a:ext>
            </a:extLst>
          </p:cNvPr>
          <p:cNvSpPr>
            <a:spLocks noGrp="1"/>
          </p:cNvSpPr>
          <p:nvPr>
            <p:ph type="title"/>
          </p:nvPr>
        </p:nvSpPr>
        <p:spPr>
          <a:xfrm>
            <a:off x="1097280" y="286604"/>
            <a:ext cx="10058400" cy="987026"/>
          </a:xfrm>
        </p:spPr>
        <p:txBody>
          <a:bodyPr/>
          <a:lstStyle/>
          <a:p>
            <a:r>
              <a:rPr lang="en-IN" dirty="0">
                <a:solidFill>
                  <a:srgbClr val="FF0000"/>
                </a:solidFill>
              </a:rPr>
              <a:t>Various Data Storage and Usage, Tools</a:t>
            </a:r>
            <a:endParaRPr lang="en-IN" dirty="0"/>
          </a:p>
        </p:txBody>
      </p:sp>
      <p:pic>
        <p:nvPicPr>
          <p:cNvPr id="5" name="Content Placeholder 4">
            <a:extLst>
              <a:ext uri="{FF2B5EF4-FFF2-40B4-BE49-F238E27FC236}">
                <a16:creationId xmlns:a16="http://schemas.microsoft.com/office/drawing/2014/main" id="{3812CE60-BA46-D52B-0E9E-E11FAEFDF481}"/>
              </a:ext>
            </a:extLst>
          </p:cNvPr>
          <p:cNvPicPr>
            <a:picLocks noGrp="1" noChangeAspect="1"/>
          </p:cNvPicPr>
          <p:nvPr>
            <p:ph idx="1"/>
          </p:nvPr>
        </p:nvPicPr>
        <p:blipFill rotWithShape="1">
          <a:blip r:embed="rId2"/>
          <a:srcRect l="26442" t="25544" r="26524" b="38392"/>
          <a:stretch/>
        </p:blipFill>
        <p:spPr>
          <a:xfrm>
            <a:off x="228567" y="1411569"/>
            <a:ext cx="11963433" cy="5159828"/>
          </a:xfrm>
        </p:spPr>
      </p:pic>
    </p:spTree>
    <p:extLst>
      <p:ext uri="{BB962C8B-B14F-4D97-AF65-F5344CB8AC3E}">
        <p14:creationId xmlns:p14="http://schemas.microsoft.com/office/powerpoint/2010/main" val="1269696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395B7-A33B-DC7A-F7A5-79DD13E573B6}"/>
              </a:ext>
            </a:extLst>
          </p:cNvPr>
          <p:cNvSpPr>
            <a:spLocks noGrp="1"/>
          </p:cNvSpPr>
          <p:nvPr>
            <p:ph type="title"/>
          </p:nvPr>
        </p:nvSpPr>
        <p:spPr>
          <a:xfrm>
            <a:off x="1097280" y="286604"/>
            <a:ext cx="10058400" cy="606026"/>
          </a:xfrm>
        </p:spPr>
        <p:txBody>
          <a:bodyPr>
            <a:normAutofit fontScale="90000"/>
          </a:bodyPr>
          <a:lstStyle/>
          <a:p>
            <a:r>
              <a:rPr lang="en-IN" dirty="0">
                <a:solidFill>
                  <a:srgbClr val="FF0000"/>
                </a:solidFill>
              </a:rPr>
              <a:t>Various Data Storage and Usage, Tools</a:t>
            </a:r>
          </a:p>
        </p:txBody>
      </p:sp>
      <p:pic>
        <p:nvPicPr>
          <p:cNvPr id="4" name="Content Placeholder 3">
            <a:extLst>
              <a:ext uri="{FF2B5EF4-FFF2-40B4-BE49-F238E27FC236}">
                <a16:creationId xmlns:a16="http://schemas.microsoft.com/office/drawing/2014/main" id="{32437430-BB72-6EEF-1496-3F61C810048B}"/>
              </a:ext>
            </a:extLst>
          </p:cNvPr>
          <p:cNvPicPr>
            <a:picLocks noGrp="1" noChangeAspect="1"/>
          </p:cNvPicPr>
          <p:nvPr>
            <p:ph idx="1"/>
          </p:nvPr>
        </p:nvPicPr>
        <p:blipFill rotWithShape="1">
          <a:blip r:embed="rId2"/>
          <a:srcRect l="27143" t="18889" r="26786" b="35873"/>
          <a:stretch/>
        </p:blipFill>
        <p:spPr>
          <a:xfrm>
            <a:off x="1097280" y="892630"/>
            <a:ext cx="10332720" cy="5707068"/>
          </a:xfrm>
          <a:prstGeom prst="rect">
            <a:avLst/>
          </a:prstGeom>
        </p:spPr>
      </p:pic>
    </p:spTree>
    <p:extLst>
      <p:ext uri="{BB962C8B-B14F-4D97-AF65-F5344CB8AC3E}">
        <p14:creationId xmlns:p14="http://schemas.microsoft.com/office/powerpoint/2010/main" val="2658140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5239-FC8B-5071-43CF-093EFBAB6750}"/>
              </a:ext>
            </a:extLst>
          </p:cNvPr>
          <p:cNvSpPr>
            <a:spLocks noGrp="1"/>
          </p:cNvSpPr>
          <p:nvPr>
            <p:ph type="title"/>
          </p:nvPr>
        </p:nvSpPr>
        <p:spPr>
          <a:xfrm>
            <a:off x="1208314" y="319259"/>
            <a:ext cx="10058400" cy="736654"/>
          </a:xfrm>
        </p:spPr>
        <p:txBody>
          <a:bodyPr/>
          <a:lstStyle/>
          <a:p>
            <a:r>
              <a:rPr lang="en-IN" b="1" dirty="0">
                <a:solidFill>
                  <a:srgbClr val="FF0000"/>
                </a:solidFill>
              </a:rPr>
              <a:t>Components Classification in Hadoop</a:t>
            </a:r>
          </a:p>
        </p:txBody>
      </p:sp>
      <p:pic>
        <p:nvPicPr>
          <p:cNvPr id="5" name="Content Placeholder 4">
            <a:extLst>
              <a:ext uri="{FF2B5EF4-FFF2-40B4-BE49-F238E27FC236}">
                <a16:creationId xmlns:a16="http://schemas.microsoft.com/office/drawing/2014/main" id="{604C33CB-A60B-9E6E-292E-31F50C7F0D71}"/>
              </a:ext>
            </a:extLst>
          </p:cNvPr>
          <p:cNvPicPr>
            <a:picLocks noGrp="1" noChangeAspect="1"/>
          </p:cNvPicPr>
          <p:nvPr>
            <p:ph idx="1"/>
          </p:nvPr>
        </p:nvPicPr>
        <p:blipFill rotWithShape="1">
          <a:blip r:embed="rId3"/>
          <a:srcRect l="4523" t="25544" r="50776" b="51938"/>
          <a:stretch/>
        </p:blipFill>
        <p:spPr>
          <a:xfrm>
            <a:off x="108856" y="1485657"/>
            <a:ext cx="11545069" cy="3510886"/>
          </a:xfrm>
        </p:spPr>
      </p:pic>
    </p:spTree>
    <p:extLst>
      <p:ext uri="{BB962C8B-B14F-4D97-AF65-F5344CB8AC3E}">
        <p14:creationId xmlns:p14="http://schemas.microsoft.com/office/powerpoint/2010/main" val="2781383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BC8D4-648E-6CA8-6810-661BEF000276}"/>
              </a:ext>
            </a:extLst>
          </p:cNvPr>
          <p:cNvSpPr>
            <a:spLocks noGrp="1"/>
          </p:cNvSpPr>
          <p:nvPr>
            <p:ph type="title"/>
          </p:nvPr>
        </p:nvSpPr>
        <p:spPr>
          <a:xfrm>
            <a:off x="122663" y="-105282"/>
            <a:ext cx="10058400" cy="1030568"/>
          </a:xfrm>
        </p:spPr>
        <p:txBody>
          <a:bodyPr/>
          <a:lstStyle/>
          <a:p>
            <a:r>
              <a:rPr lang="en-IN" b="1" dirty="0">
                <a:solidFill>
                  <a:srgbClr val="FF0000"/>
                </a:solidFill>
              </a:rPr>
              <a:t>Components Classification</a:t>
            </a:r>
            <a:endParaRPr lang="en-IN" dirty="0"/>
          </a:p>
        </p:txBody>
      </p:sp>
      <p:pic>
        <p:nvPicPr>
          <p:cNvPr id="4" name="Content Placeholder 3">
            <a:extLst>
              <a:ext uri="{FF2B5EF4-FFF2-40B4-BE49-F238E27FC236}">
                <a16:creationId xmlns:a16="http://schemas.microsoft.com/office/drawing/2014/main" id="{3B5967DF-1E80-F68E-D530-2FB38B2BD503}"/>
              </a:ext>
            </a:extLst>
          </p:cNvPr>
          <p:cNvPicPr>
            <a:picLocks noGrp="1" noChangeAspect="1"/>
          </p:cNvPicPr>
          <p:nvPr>
            <p:ph idx="1"/>
          </p:nvPr>
        </p:nvPicPr>
        <p:blipFill rotWithShape="1">
          <a:blip r:embed="rId2"/>
          <a:srcRect l="9821" t="30317" r="43036" b="40635"/>
          <a:stretch/>
        </p:blipFill>
        <p:spPr>
          <a:xfrm>
            <a:off x="166206" y="1311375"/>
            <a:ext cx="11624457" cy="4409421"/>
          </a:xfrm>
          <a:prstGeom prst="rect">
            <a:avLst/>
          </a:prstGeom>
        </p:spPr>
      </p:pic>
    </p:spTree>
    <p:extLst>
      <p:ext uri="{BB962C8B-B14F-4D97-AF65-F5344CB8AC3E}">
        <p14:creationId xmlns:p14="http://schemas.microsoft.com/office/powerpoint/2010/main" val="3656852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BD925-820A-30C1-7EC0-FD99958B01B9}"/>
              </a:ext>
            </a:extLst>
          </p:cNvPr>
          <p:cNvSpPr>
            <a:spLocks noGrp="1"/>
          </p:cNvSpPr>
          <p:nvPr>
            <p:ph type="title"/>
          </p:nvPr>
        </p:nvSpPr>
        <p:spPr>
          <a:xfrm>
            <a:off x="0" y="58003"/>
            <a:ext cx="10058400" cy="856397"/>
          </a:xfrm>
        </p:spPr>
        <p:txBody>
          <a:bodyPr/>
          <a:lstStyle/>
          <a:p>
            <a:r>
              <a:rPr lang="en-IN" b="1" dirty="0">
                <a:solidFill>
                  <a:srgbClr val="FF0000"/>
                </a:solidFill>
              </a:rPr>
              <a:t>Hadoop Ecosystem</a:t>
            </a:r>
          </a:p>
        </p:txBody>
      </p:sp>
      <p:pic>
        <p:nvPicPr>
          <p:cNvPr id="5" name="Content Placeholder 4">
            <a:extLst>
              <a:ext uri="{FF2B5EF4-FFF2-40B4-BE49-F238E27FC236}">
                <a16:creationId xmlns:a16="http://schemas.microsoft.com/office/drawing/2014/main" id="{B31DADEA-2886-3FC9-0651-91E7C2D5555A}"/>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17000"/>
                    </a14:imgEffect>
                  </a14:imgLayer>
                </a14:imgProps>
              </a:ext>
            </a:extLst>
          </a:blip>
          <a:srcRect l="19135" t="31767" r="53771" b="38196"/>
          <a:stretch/>
        </p:blipFill>
        <p:spPr>
          <a:xfrm>
            <a:off x="0" y="783772"/>
            <a:ext cx="9296400" cy="5797188"/>
          </a:xfrm>
        </p:spPr>
      </p:pic>
    </p:spTree>
    <p:extLst>
      <p:ext uri="{BB962C8B-B14F-4D97-AF65-F5344CB8AC3E}">
        <p14:creationId xmlns:p14="http://schemas.microsoft.com/office/powerpoint/2010/main" val="1490879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D0F0C-E786-8520-91B3-E27887942E3D}"/>
              </a:ext>
            </a:extLst>
          </p:cNvPr>
          <p:cNvSpPr>
            <a:spLocks noGrp="1"/>
          </p:cNvSpPr>
          <p:nvPr>
            <p:ph type="title"/>
          </p:nvPr>
        </p:nvSpPr>
        <p:spPr>
          <a:xfrm>
            <a:off x="402770" y="224912"/>
            <a:ext cx="9980023" cy="867283"/>
          </a:xfrm>
        </p:spPr>
        <p:txBody>
          <a:bodyPr/>
          <a:lstStyle/>
          <a:p>
            <a:r>
              <a:rPr lang="en-IN" dirty="0">
                <a:solidFill>
                  <a:srgbClr val="FF0000"/>
                </a:solidFill>
              </a:rPr>
              <a:t>Hadoop 1 vs Hadoop 2 [MRV1 vs MRV2]</a:t>
            </a:r>
          </a:p>
        </p:txBody>
      </p:sp>
      <p:pic>
        <p:nvPicPr>
          <p:cNvPr id="5" name="Content Placeholder 4">
            <a:extLst>
              <a:ext uri="{FF2B5EF4-FFF2-40B4-BE49-F238E27FC236}">
                <a16:creationId xmlns:a16="http://schemas.microsoft.com/office/drawing/2014/main" id="{AAA6CDF2-BC4C-893E-76AC-91A2D4033955}"/>
              </a:ext>
            </a:extLst>
          </p:cNvPr>
          <p:cNvPicPr>
            <a:picLocks noGrp="1" noChangeAspect="1"/>
          </p:cNvPicPr>
          <p:nvPr>
            <p:ph idx="1"/>
          </p:nvPr>
        </p:nvPicPr>
        <p:blipFill rotWithShape="1">
          <a:blip r:embed="rId2"/>
          <a:srcRect l="2848" t="26627" r="43877" b="31159"/>
          <a:stretch/>
        </p:blipFill>
        <p:spPr>
          <a:xfrm>
            <a:off x="227508" y="1290173"/>
            <a:ext cx="10330545" cy="4604473"/>
          </a:xfrm>
        </p:spPr>
      </p:pic>
    </p:spTree>
    <p:extLst>
      <p:ext uri="{BB962C8B-B14F-4D97-AF65-F5344CB8AC3E}">
        <p14:creationId xmlns:p14="http://schemas.microsoft.com/office/powerpoint/2010/main" val="18563676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2B173-2F60-949B-8667-246037275D88}"/>
              </a:ext>
            </a:extLst>
          </p:cNvPr>
          <p:cNvSpPr>
            <a:spLocks noGrp="1"/>
          </p:cNvSpPr>
          <p:nvPr>
            <p:ph type="title"/>
          </p:nvPr>
        </p:nvSpPr>
        <p:spPr>
          <a:xfrm>
            <a:off x="0" y="90661"/>
            <a:ext cx="10058400" cy="1117654"/>
          </a:xfrm>
        </p:spPr>
        <p:txBody>
          <a:bodyPr/>
          <a:lstStyle/>
          <a:p>
            <a:r>
              <a:rPr lang="en-IN" dirty="0">
                <a:solidFill>
                  <a:srgbClr val="FF0000"/>
                </a:solidFill>
              </a:rPr>
              <a:t>Hadoop 1 vs Hadoop 2 [MRV1 vs MRV2]</a:t>
            </a:r>
            <a:endParaRPr lang="en-IN" dirty="0"/>
          </a:p>
        </p:txBody>
      </p:sp>
      <p:pic>
        <p:nvPicPr>
          <p:cNvPr id="4" name="Content Placeholder 3">
            <a:extLst>
              <a:ext uri="{FF2B5EF4-FFF2-40B4-BE49-F238E27FC236}">
                <a16:creationId xmlns:a16="http://schemas.microsoft.com/office/drawing/2014/main" id="{C2C0E440-D4E9-5252-E460-856D5F8CF2A3}"/>
              </a:ext>
            </a:extLst>
          </p:cNvPr>
          <p:cNvPicPr>
            <a:picLocks noGrp="1" noChangeAspect="1"/>
          </p:cNvPicPr>
          <p:nvPr>
            <p:ph idx="1"/>
          </p:nvPr>
        </p:nvPicPr>
        <p:blipFill rotWithShape="1">
          <a:blip r:embed="rId2"/>
          <a:srcRect l="4464" t="39322" r="43215" b="39524"/>
          <a:stretch/>
        </p:blipFill>
        <p:spPr>
          <a:xfrm>
            <a:off x="852074" y="1844284"/>
            <a:ext cx="9568464" cy="2176112"/>
          </a:xfrm>
          <a:prstGeom prst="rect">
            <a:avLst/>
          </a:prstGeom>
        </p:spPr>
      </p:pic>
    </p:spTree>
    <p:extLst>
      <p:ext uri="{BB962C8B-B14F-4D97-AF65-F5344CB8AC3E}">
        <p14:creationId xmlns:p14="http://schemas.microsoft.com/office/powerpoint/2010/main" val="876825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FF0C-73DC-FD3C-DE1F-F281E4C33EB2}"/>
              </a:ext>
            </a:extLst>
          </p:cNvPr>
          <p:cNvSpPr>
            <a:spLocks noGrp="1"/>
          </p:cNvSpPr>
          <p:nvPr>
            <p:ph type="title"/>
          </p:nvPr>
        </p:nvSpPr>
        <p:spPr>
          <a:xfrm>
            <a:off x="0" y="36232"/>
            <a:ext cx="10058400" cy="976140"/>
          </a:xfrm>
        </p:spPr>
        <p:txBody>
          <a:bodyPr/>
          <a:lstStyle/>
          <a:p>
            <a:r>
              <a:rPr lang="en-IN" dirty="0">
                <a:solidFill>
                  <a:srgbClr val="FF0000"/>
                </a:solidFill>
              </a:rPr>
              <a:t>Hadoop V1 vs Hadoop V2</a:t>
            </a:r>
          </a:p>
        </p:txBody>
      </p:sp>
      <p:pic>
        <p:nvPicPr>
          <p:cNvPr id="5" name="Content Placeholder 4">
            <a:extLst>
              <a:ext uri="{FF2B5EF4-FFF2-40B4-BE49-F238E27FC236}">
                <a16:creationId xmlns:a16="http://schemas.microsoft.com/office/drawing/2014/main" id="{B8258263-A3DA-CA3C-3342-890FFE4EA25E}"/>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7000"/>
                    </a14:imgEffect>
                  </a14:imgLayer>
                </a14:imgProps>
              </a:ext>
            </a:extLst>
          </a:blip>
          <a:srcRect l="17614" t="27167" r="51943" b="31701"/>
          <a:stretch/>
        </p:blipFill>
        <p:spPr>
          <a:xfrm>
            <a:off x="0" y="1111216"/>
            <a:ext cx="7489371" cy="5691920"/>
          </a:xfrm>
        </p:spPr>
      </p:pic>
    </p:spTree>
    <p:extLst>
      <p:ext uri="{BB962C8B-B14F-4D97-AF65-F5344CB8AC3E}">
        <p14:creationId xmlns:p14="http://schemas.microsoft.com/office/powerpoint/2010/main" val="3560524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4D57-57FF-A255-D4B8-C3960C19E13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7ED3BDD-5DE8-1183-AD8A-B38F572A8913}"/>
              </a:ext>
            </a:extLst>
          </p:cNvPr>
          <p:cNvPicPr>
            <a:picLocks noGrp="1" noChangeAspect="1"/>
          </p:cNvPicPr>
          <p:nvPr>
            <p:ph idx="1"/>
          </p:nvPr>
        </p:nvPicPr>
        <p:blipFill rotWithShape="1">
          <a:blip r:embed="rId2"/>
          <a:srcRect l="22905" t="36527" r="31525" b="25476"/>
          <a:stretch/>
        </p:blipFill>
        <p:spPr>
          <a:xfrm>
            <a:off x="916577" y="1027976"/>
            <a:ext cx="10782172" cy="5057138"/>
          </a:xfrm>
        </p:spPr>
      </p:pic>
      <p:pic>
        <p:nvPicPr>
          <p:cNvPr id="7" name="Picture 6">
            <a:extLst>
              <a:ext uri="{FF2B5EF4-FFF2-40B4-BE49-F238E27FC236}">
                <a16:creationId xmlns:a16="http://schemas.microsoft.com/office/drawing/2014/main" id="{BE115695-C8E7-7F1F-1D11-93D448494C99}"/>
              </a:ext>
            </a:extLst>
          </p:cNvPr>
          <p:cNvPicPr>
            <a:picLocks noChangeAspect="1"/>
          </p:cNvPicPr>
          <p:nvPr/>
        </p:nvPicPr>
        <p:blipFill rotWithShape="1">
          <a:blip r:embed="rId2"/>
          <a:srcRect l="31697" t="30635" r="40268" b="61905"/>
          <a:stretch/>
        </p:blipFill>
        <p:spPr>
          <a:xfrm>
            <a:off x="916577" y="165840"/>
            <a:ext cx="10662429" cy="982899"/>
          </a:xfrm>
          <a:prstGeom prst="rect">
            <a:avLst/>
          </a:prstGeom>
        </p:spPr>
      </p:pic>
    </p:spTree>
    <p:extLst>
      <p:ext uri="{BB962C8B-B14F-4D97-AF65-F5344CB8AC3E}">
        <p14:creationId xmlns:p14="http://schemas.microsoft.com/office/powerpoint/2010/main" val="34140653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47C5-D692-F4C7-ADF6-A3E9EA05FE5E}"/>
              </a:ext>
            </a:extLst>
          </p:cNvPr>
          <p:cNvSpPr>
            <a:spLocks noGrp="1"/>
          </p:cNvSpPr>
          <p:nvPr>
            <p:ph type="title"/>
          </p:nvPr>
        </p:nvSpPr>
        <p:spPr>
          <a:xfrm>
            <a:off x="1097280" y="286604"/>
            <a:ext cx="10058400" cy="682226"/>
          </a:xfrm>
        </p:spPr>
        <p:txBody>
          <a:bodyPr>
            <a:normAutofit fontScale="90000"/>
          </a:bodyPr>
          <a:lstStyle/>
          <a:p>
            <a:r>
              <a:rPr lang="en-IN" dirty="0">
                <a:solidFill>
                  <a:srgbClr val="FFC000"/>
                </a:solidFill>
              </a:rPr>
              <a:t>Hadoop Technology</a:t>
            </a:r>
          </a:p>
        </p:txBody>
      </p:sp>
      <p:pic>
        <p:nvPicPr>
          <p:cNvPr id="5" name="Content Placeholder 4">
            <a:extLst>
              <a:ext uri="{FF2B5EF4-FFF2-40B4-BE49-F238E27FC236}">
                <a16:creationId xmlns:a16="http://schemas.microsoft.com/office/drawing/2014/main" id="{0384469B-72FD-D8AB-F9DF-F8CF7B5D0FD3}"/>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39000"/>
                    </a14:imgEffect>
                  </a14:imgLayer>
                </a14:imgProps>
              </a:ext>
            </a:extLst>
          </a:blip>
          <a:srcRect l="31871" t="45033" r="40984" b="31429"/>
          <a:stretch/>
        </p:blipFill>
        <p:spPr>
          <a:xfrm>
            <a:off x="0" y="968830"/>
            <a:ext cx="10638942" cy="5188912"/>
          </a:xfrm>
        </p:spPr>
      </p:pic>
    </p:spTree>
    <p:extLst>
      <p:ext uri="{BB962C8B-B14F-4D97-AF65-F5344CB8AC3E}">
        <p14:creationId xmlns:p14="http://schemas.microsoft.com/office/powerpoint/2010/main" val="3535189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CEE28D-DF2C-C2BC-3FFE-EFD2688AFD0E}"/>
              </a:ext>
            </a:extLst>
          </p:cNvPr>
          <p:cNvSpPr txBox="1"/>
          <p:nvPr/>
        </p:nvSpPr>
        <p:spPr>
          <a:xfrm>
            <a:off x="881743" y="2153254"/>
            <a:ext cx="10199913" cy="3785652"/>
          </a:xfrm>
          <a:prstGeom prst="rect">
            <a:avLst/>
          </a:prstGeom>
          <a:noFill/>
        </p:spPr>
        <p:txBody>
          <a:bodyPr wrap="square">
            <a:spAutoFit/>
          </a:bodyPr>
          <a:lstStyle/>
          <a:p>
            <a:pPr algn="just" fontAlgn="base"/>
            <a:r>
              <a:rPr lang="en-IN" sz="2400" b="1" dirty="0">
                <a:effectLst/>
                <a:latin typeface="Times New Roman" panose="02020603050405020304" pitchFamily="18" charset="0"/>
                <a:ea typeface="Times New Roman" panose="02020603050405020304" pitchFamily="18" charset="0"/>
              </a:rPr>
              <a:t>Big Data Tools: “HBASE”: </a:t>
            </a:r>
            <a:r>
              <a:rPr lang="en-IN" sz="2400" dirty="0">
                <a:effectLst/>
                <a:latin typeface="Times New Roman" panose="02020603050405020304" pitchFamily="18" charset="0"/>
                <a:ea typeface="Times New Roman" panose="02020603050405020304" pitchFamily="18" charset="0"/>
              </a:rPr>
              <a:t>History, Characteristics, Features, Architecture, Storage Mechanism, HDFS Versus HBASE, HBase Query writing.</a:t>
            </a:r>
          </a:p>
          <a:p>
            <a:pPr algn="just" fontAlgn="base"/>
            <a:endParaRPr lang="en-IN" sz="2400" dirty="0">
              <a:effectLst/>
              <a:latin typeface="Times New Roman" panose="02020603050405020304" pitchFamily="18" charset="0"/>
              <a:ea typeface="Times New Roman" panose="02020603050405020304" pitchFamily="18" charset="0"/>
            </a:endParaRPr>
          </a:p>
          <a:p>
            <a:pPr algn="just" fontAlgn="base"/>
            <a:r>
              <a:rPr lang="en-IN" sz="2400" b="1" dirty="0">
                <a:effectLst/>
                <a:latin typeface="Times New Roman" panose="02020603050405020304" pitchFamily="18" charset="0"/>
                <a:ea typeface="Times New Roman" panose="02020603050405020304" pitchFamily="18" charset="0"/>
              </a:rPr>
              <a:t>Big Data Tools: “Hive”: </a:t>
            </a:r>
            <a:r>
              <a:rPr lang="en-IN" sz="2400" dirty="0">
                <a:effectLst/>
                <a:latin typeface="Times New Roman" panose="02020603050405020304" pitchFamily="18" charset="0"/>
                <a:ea typeface="Times New Roman" panose="02020603050405020304" pitchFamily="18" charset="0"/>
              </a:rPr>
              <a:t>Brief History of Hive, Data Types In Hive, Executing Modes, Writing &amp; Executing Hive queries.</a:t>
            </a:r>
          </a:p>
          <a:p>
            <a:pPr algn="just" fontAlgn="base"/>
            <a:endParaRPr lang="en-IN" sz="2400" dirty="0">
              <a:effectLst/>
              <a:latin typeface="Times New Roman" panose="02020603050405020304" pitchFamily="18" charset="0"/>
              <a:ea typeface="Times New Roman" panose="02020603050405020304" pitchFamily="18" charset="0"/>
            </a:endParaRPr>
          </a:p>
          <a:p>
            <a:pPr algn="just" fontAlgn="base"/>
            <a:r>
              <a:rPr lang="en-US" sz="2400" b="1" dirty="0">
                <a:effectLst/>
                <a:latin typeface="Times New Roman" panose="02020603050405020304" pitchFamily="18" charset="0"/>
                <a:ea typeface="Times New Roman" panose="02020603050405020304" pitchFamily="18" charset="0"/>
              </a:rPr>
              <a:t>Big Data tools: “Apache Spark”: </a:t>
            </a:r>
            <a:r>
              <a:rPr lang="en-US" sz="2400" dirty="0">
                <a:effectLst/>
                <a:latin typeface="Times New Roman" panose="02020603050405020304" pitchFamily="18" charset="0"/>
                <a:ea typeface="Times New Roman" panose="02020603050405020304" pitchFamily="18" charset="0"/>
              </a:rPr>
              <a:t>Spark Architecture, Components, Features, Spark vs Hadoop, RDD, Need for RDD, Spark memory management &amp; Fault tolerance, </a:t>
            </a:r>
            <a:r>
              <a:rPr lang="en-IN" sz="2400" dirty="0">
                <a:effectLst/>
                <a:latin typeface="Times New Roman" panose="02020603050405020304" pitchFamily="18" charset="0"/>
                <a:ea typeface="Times New Roman" panose="02020603050405020304" pitchFamily="18" charset="0"/>
              </a:rPr>
              <a:t>Spark’s Python and Scala shells, Programming with RDD: RDD Operations, Passing Functions to Spark, Common Transformations and Actions,</a:t>
            </a:r>
          </a:p>
        </p:txBody>
      </p:sp>
      <p:sp>
        <p:nvSpPr>
          <p:cNvPr id="6" name="TextBox 5">
            <a:extLst>
              <a:ext uri="{FF2B5EF4-FFF2-40B4-BE49-F238E27FC236}">
                <a16:creationId xmlns:a16="http://schemas.microsoft.com/office/drawing/2014/main" id="{E6476ACF-5228-465E-C7D5-D158AE391C61}"/>
              </a:ext>
            </a:extLst>
          </p:cNvPr>
          <p:cNvSpPr txBox="1"/>
          <p:nvPr/>
        </p:nvSpPr>
        <p:spPr>
          <a:xfrm>
            <a:off x="4952999" y="1099456"/>
            <a:ext cx="2786743" cy="646331"/>
          </a:xfrm>
          <a:prstGeom prst="rect">
            <a:avLst/>
          </a:prstGeom>
          <a:noFill/>
        </p:spPr>
        <p:txBody>
          <a:bodyPr wrap="square">
            <a:spAutoFit/>
          </a:bodyPr>
          <a:lstStyle/>
          <a:p>
            <a:pPr algn="just" fontAlgn="base"/>
            <a:r>
              <a:rPr lang="en-US" sz="3600" b="1" dirty="0">
                <a:solidFill>
                  <a:schemeClr val="accent1"/>
                </a:solidFill>
                <a:latin typeface="Times New Roman" panose="02020603050405020304" pitchFamily="18" charset="0"/>
                <a:ea typeface="Times New Roman" panose="02020603050405020304" pitchFamily="18" charset="0"/>
              </a:rPr>
              <a:t>Syllabus</a:t>
            </a:r>
            <a:endParaRPr lang="en-IN" sz="3600" dirty="0">
              <a:solidFill>
                <a:schemeClr val="accent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626672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FE5FB-7618-7BA4-79CE-8CB7C55434CC}"/>
              </a:ext>
            </a:extLst>
          </p:cNvPr>
          <p:cNvSpPr>
            <a:spLocks noGrp="1"/>
          </p:cNvSpPr>
          <p:nvPr>
            <p:ph type="title"/>
          </p:nvPr>
        </p:nvSpPr>
        <p:spPr>
          <a:xfrm>
            <a:off x="1097280" y="286603"/>
            <a:ext cx="10058400" cy="714883"/>
          </a:xfrm>
        </p:spPr>
        <p:txBody>
          <a:bodyPr>
            <a:normAutofit fontScale="90000"/>
          </a:bodyPr>
          <a:lstStyle/>
          <a:p>
            <a:r>
              <a:rPr lang="en-IN" dirty="0">
                <a:solidFill>
                  <a:srgbClr val="FFC000"/>
                </a:solidFill>
              </a:rPr>
              <a:t>Why TO Use Hadoop?</a:t>
            </a:r>
          </a:p>
        </p:txBody>
      </p:sp>
      <p:pic>
        <p:nvPicPr>
          <p:cNvPr id="5" name="Content Placeholder 4">
            <a:extLst>
              <a:ext uri="{FF2B5EF4-FFF2-40B4-BE49-F238E27FC236}">
                <a16:creationId xmlns:a16="http://schemas.microsoft.com/office/drawing/2014/main" id="{8E87191F-914C-BC2B-193C-BCCB3797BB8C}"/>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46000"/>
                    </a14:imgEffect>
                    <a14:imgEffect>
                      <a14:brightnessContrast bright="29000"/>
                    </a14:imgEffect>
                  </a14:imgLayer>
                </a14:imgProps>
              </a:ext>
            </a:extLst>
          </a:blip>
          <a:srcRect l="32075" t="28772" r="42012" b="36660"/>
          <a:stretch/>
        </p:blipFill>
        <p:spPr>
          <a:xfrm>
            <a:off x="704293" y="1391010"/>
            <a:ext cx="7971621" cy="4942995"/>
          </a:xfrm>
        </p:spPr>
      </p:pic>
    </p:spTree>
    <p:extLst>
      <p:ext uri="{BB962C8B-B14F-4D97-AF65-F5344CB8AC3E}">
        <p14:creationId xmlns:p14="http://schemas.microsoft.com/office/powerpoint/2010/main" val="3737252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A839C-A9B8-F78F-AF06-449FBCD605E9}"/>
              </a:ext>
            </a:extLst>
          </p:cNvPr>
          <p:cNvSpPr>
            <a:spLocks noGrp="1"/>
          </p:cNvSpPr>
          <p:nvPr>
            <p:ph type="title"/>
          </p:nvPr>
        </p:nvSpPr>
        <p:spPr>
          <a:xfrm>
            <a:off x="1097280" y="286604"/>
            <a:ext cx="10058400" cy="671340"/>
          </a:xfrm>
        </p:spPr>
        <p:txBody>
          <a:bodyPr>
            <a:normAutofit fontScale="90000"/>
          </a:bodyPr>
          <a:lstStyle/>
          <a:p>
            <a:r>
              <a:rPr lang="en-US" dirty="0">
                <a:solidFill>
                  <a:srgbClr val="FF0000"/>
                </a:solidFill>
              </a:rPr>
              <a:t>MapReduce: </a:t>
            </a:r>
            <a:endParaRPr lang="en-IN" dirty="0">
              <a:solidFill>
                <a:srgbClr val="FF0000"/>
              </a:solidFill>
            </a:endParaRPr>
          </a:p>
        </p:txBody>
      </p:sp>
      <p:pic>
        <p:nvPicPr>
          <p:cNvPr id="5" name="Content Placeholder 4">
            <a:extLst>
              <a:ext uri="{FF2B5EF4-FFF2-40B4-BE49-F238E27FC236}">
                <a16:creationId xmlns:a16="http://schemas.microsoft.com/office/drawing/2014/main" id="{0F861426-7EC9-F65B-198C-C5A9E5D7870B}"/>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31000"/>
                    </a14:imgEffect>
                    <a14:imgEffect>
                      <a14:brightnessContrast bright="27000"/>
                    </a14:imgEffect>
                  </a14:imgLayer>
                </a14:imgProps>
              </a:ext>
            </a:extLst>
          </a:blip>
          <a:srcRect l="20657" t="22026" r="40984" b="57408"/>
          <a:stretch/>
        </p:blipFill>
        <p:spPr>
          <a:xfrm>
            <a:off x="1036320" y="877389"/>
            <a:ext cx="7919173" cy="2388327"/>
          </a:xfrm>
        </p:spPr>
      </p:pic>
    </p:spTree>
    <p:extLst>
      <p:ext uri="{BB962C8B-B14F-4D97-AF65-F5344CB8AC3E}">
        <p14:creationId xmlns:p14="http://schemas.microsoft.com/office/powerpoint/2010/main" val="1924078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A0C90-51D8-B5CE-5E23-E61BE78C5AD0}"/>
              </a:ext>
            </a:extLst>
          </p:cNvPr>
          <p:cNvSpPr>
            <a:spLocks noGrp="1"/>
          </p:cNvSpPr>
          <p:nvPr>
            <p:ph type="title"/>
          </p:nvPr>
        </p:nvSpPr>
        <p:spPr>
          <a:xfrm>
            <a:off x="476795" y="0"/>
            <a:ext cx="10058400" cy="834626"/>
          </a:xfrm>
        </p:spPr>
        <p:txBody>
          <a:bodyPr/>
          <a:lstStyle/>
          <a:p>
            <a:r>
              <a:rPr lang="en-IN" dirty="0">
                <a:solidFill>
                  <a:srgbClr val="FF0000"/>
                </a:solidFill>
              </a:rPr>
              <a:t>MapReduce</a:t>
            </a:r>
          </a:p>
        </p:txBody>
      </p:sp>
      <p:pic>
        <p:nvPicPr>
          <p:cNvPr id="5" name="Content Placeholder 4">
            <a:extLst>
              <a:ext uri="{FF2B5EF4-FFF2-40B4-BE49-F238E27FC236}">
                <a16:creationId xmlns:a16="http://schemas.microsoft.com/office/drawing/2014/main" id="{73ED6761-2954-0943-38C3-3818E6FAF0D5}"/>
              </a:ext>
            </a:extLst>
          </p:cNvPr>
          <p:cNvPicPr>
            <a:picLocks noGrp="1" noChangeAspect="1"/>
          </p:cNvPicPr>
          <p:nvPr>
            <p:ph idx="1"/>
          </p:nvPr>
        </p:nvPicPr>
        <p:blipFill rotWithShape="1">
          <a:blip r:embed="rId2"/>
          <a:srcRect l="14569" t="27169" r="49356" b="32241"/>
          <a:stretch/>
        </p:blipFill>
        <p:spPr>
          <a:xfrm>
            <a:off x="633548" y="729341"/>
            <a:ext cx="8771709" cy="5551718"/>
          </a:xfrm>
        </p:spPr>
      </p:pic>
    </p:spTree>
    <p:extLst>
      <p:ext uri="{BB962C8B-B14F-4D97-AF65-F5344CB8AC3E}">
        <p14:creationId xmlns:p14="http://schemas.microsoft.com/office/powerpoint/2010/main" val="4058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19E2C-2096-8D30-1A5B-E5A1EFAEDDB6}"/>
              </a:ext>
            </a:extLst>
          </p:cNvPr>
          <p:cNvSpPr>
            <a:spLocks noGrp="1"/>
          </p:cNvSpPr>
          <p:nvPr>
            <p:ph type="title"/>
          </p:nvPr>
        </p:nvSpPr>
        <p:spPr/>
        <p:txBody>
          <a:bodyPr/>
          <a:lstStyle/>
          <a:p>
            <a:r>
              <a:rPr lang="en-IN" dirty="0">
                <a:solidFill>
                  <a:srgbClr val="C00000"/>
                </a:solidFill>
              </a:rPr>
              <a:t>Phases of MapReduce: </a:t>
            </a:r>
            <a:r>
              <a:rPr lang="en-IN" dirty="0"/>
              <a:t>Word Count</a:t>
            </a:r>
          </a:p>
        </p:txBody>
      </p:sp>
      <p:pic>
        <p:nvPicPr>
          <p:cNvPr id="5" name="Content Placeholder 4">
            <a:extLst>
              <a:ext uri="{FF2B5EF4-FFF2-40B4-BE49-F238E27FC236}">
                <a16:creationId xmlns:a16="http://schemas.microsoft.com/office/drawing/2014/main" id="{5F85D59E-7AD2-6817-B812-770E7C80B81B}"/>
              </a:ext>
            </a:extLst>
          </p:cNvPr>
          <p:cNvPicPr>
            <a:picLocks noGrp="1" noChangeAspect="1"/>
          </p:cNvPicPr>
          <p:nvPr>
            <p:ph idx="1"/>
          </p:nvPr>
        </p:nvPicPr>
        <p:blipFill rotWithShape="1">
          <a:blip r:embed="rId2"/>
          <a:srcRect l="8823" t="35119" r="42549" b="33407"/>
          <a:stretch/>
        </p:blipFill>
        <p:spPr>
          <a:xfrm>
            <a:off x="985519" y="2169160"/>
            <a:ext cx="10060583" cy="3662680"/>
          </a:xfrm>
        </p:spPr>
      </p:pic>
    </p:spTree>
    <p:extLst>
      <p:ext uri="{BB962C8B-B14F-4D97-AF65-F5344CB8AC3E}">
        <p14:creationId xmlns:p14="http://schemas.microsoft.com/office/powerpoint/2010/main" val="2768049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A274-A3E4-3581-4C32-E7836077347F}"/>
              </a:ext>
            </a:extLst>
          </p:cNvPr>
          <p:cNvSpPr>
            <a:spLocks noGrp="1"/>
          </p:cNvSpPr>
          <p:nvPr>
            <p:ph type="title"/>
          </p:nvPr>
        </p:nvSpPr>
        <p:spPr>
          <a:xfrm>
            <a:off x="1208315" y="79774"/>
            <a:ext cx="10058400" cy="486283"/>
          </a:xfrm>
        </p:spPr>
        <p:txBody>
          <a:bodyPr>
            <a:normAutofit/>
          </a:bodyPr>
          <a:lstStyle/>
          <a:p>
            <a:r>
              <a:rPr lang="en-IN" sz="2800" dirty="0">
                <a:solidFill>
                  <a:srgbClr val="FF0000"/>
                </a:solidFill>
                <a:latin typeface="Times New Roman" panose="02020603050405020304" pitchFamily="18" charset="0"/>
                <a:cs typeface="Times New Roman" panose="02020603050405020304" pitchFamily="18" charset="0"/>
              </a:rPr>
              <a:t>MapReduce : Case Study (Paper Correction and Identifying Topper)</a:t>
            </a:r>
          </a:p>
        </p:txBody>
      </p:sp>
      <p:sp>
        <p:nvSpPr>
          <p:cNvPr id="3" name="Content Placeholder 2">
            <a:extLst>
              <a:ext uri="{FF2B5EF4-FFF2-40B4-BE49-F238E27FC236}">
                <a16:creationId xmlns:a16="http://schemas.microsoft.com/office/drawing/2014/main" id="{2F26FE36-BBE7-CE72-73DF-2545AF696061}"/>
              </a:ext>
            </a:extLst>
          </p:cNvPr>
          <p:cNvSpPr>
            <a:spLocks noGrp="1"/>
          </p:cNvSpPr>
          <p:nvPr>
            <p:ph idx="1"/>
          </p:nvPr>
        </p:nvSpPr>
        <p:spPr>
          <a:xfrm>
            <a:off x="217715" y="566057"/>
            <a:ext cx="11756570" cy="5896482"/>
          </a:xfrm>
        </p:spPr>
        <p:txBody>
          <a:bodyPr>
            <a:normAutofit fontScale="55000" lnSpcReduction="20000"/>
          </a:bodyPr>
          <a:lstStyle/>
          <a:p>
            <a:pPr>
              <a:buFont typeface="Wingdings" panose="05000000000000000000" pitchFamily="2" charset="2"/>
              <a:buChar char="§"/>
            </a:pPr>
            <a:r>
              <a:rPr lang="en-IN" sz="2400" dirty="0"/>
              <a:t> </a:t>
            </a:r>
            <a:r>
              <a:rPr lang="en-IN" sz="4400" dirty="0">
                <a:solidFill>
                  <a:srgbClr val="FF0000"/>
                </a:solidFill>
                <a:latin typeface="Times New Roman" panose="02020603050405020304" pitchFamily="18" charset="0"/>
                <a:cs typeface="Times New Roman" panose="02020603050405020304" pitchFamily="18" charset="0"/>
              </a:rPr>
              <a:t>Map :</a:t>
            </a:r>
            <a:r>
              <a:rPr lang="en-IN" sz="4400" dirty="0">
                <a:latin typeface="Times New Roman" panose="02020603050405020304" pitchFamily="18" charset="0"/>
                <a:cs typeface="Times New Roman" panose="02020603050405020304" pitchFamily="18" charset="0"/>
              </a:rPr>
              <a:t> Parallelism , </a:t>
            </a:r>
            <a:r>
              <a:rPr lang="en-IN" sz="4400" dirty="0">
                <a:solidFill>
                  <a:srgbClr val="FF0000"/>
                </a:solidFill>
                <a:latin typeface="Times New Roman" panose="02020603050405020304" pitchFamily="18" charset="0"/>
                <a:cs typeface="Times New Roman" panose="02020603050405020304" pitchFamily="18" charset="0"/>
              </a:rPr>
              <a:t>Reduce :</a:t>
            </a:r>
            <a:r>
              <a:rPr lang="en-IN" sz="4400" dirty="0">
                <a:latin typeface="Times New Roman" panose="02020603050405020304" pitchFamily="18" charset="0"/>
                <a:cs typeface="Times New Roman" panose="02020603050405020304" pitchFamily="18" charset="0"/>
              </a:rPr>
              <a:t> Grouping</a:t>
            </a:r>
          </a:p>
          <a:p>
            <a:pPr>
              <a:buFont typeface="Wingdings" panose="05000000000000000000" pitchFamily="2" charset="2"/>
              <a:buChar char="§"/>
            </a:pPr>
            <a:r>
              <a:rPr lang="en-IN" sz="4400" dirty="0">
                <a:latin typeface="Times New Roman" panose="02020603050405020304" pitchFamily="18" charset="0"/>
                <a:cs typeface="Times New Roman" panose="02020603050405020304" pitchFamily="18" charset="0"/>
              </a:rPr>
              <a:t>Total = 20 Papers</a:t>
            </a:r>
          </a:p>
          <a:p>
            <a:pPr>
              <a:buFont typeface="Wingdings" panose="05000000000000000000" pitchFamily="2" charset="2"/>
              <a:buChar char="§"/>
            </a:pPr>
            <a:r>
              <a:rPr lang="en-IN" sz="4400" dirty="0">
                <a:latin typeface="Times New Roman" panose="02020603050405020304" pitchFamily="18" charset="0"/>
                <a:cs typeface="Times New Roman" panose="02020603050405020304" pitchFamily="18" charset="0"/>
              </a:rPr>
              <a:t>Time  = 1 min/Paper</a:t>
            </a:r>
          </a:p>
          <a:p>
            <a:pPr marL="0" indent="0">
              <a:buNone/>
            </a:pPr>
            <a:r>
              <a:rPr lang="en-IN" sz="4400" dirty="0">
                <a:solidFill>
                  <a:srgbClr val="0070C0"/>
                </a:solidFill>
                <a:latin typeface="Times New Roman" panose="02020603050405020304" pitchFamily="18" charset="0"/>
                <a:cs typeface="Times New Roman" panose="02020603050405020304" pitchFamily="18" charset="0"/>
              </a:rPr>
              <a:t>Without (MPP): </a:t>
            </a:r>
          </a:p>
          <a:p>
            <a:pPr lvl="1">
              <a:buFont typeface="Wingdings" panose="05000000000000000000" pitchFamily="2" charset="2"/>
              <a:buChar char="Ø"/>
            </a:pPr>
            <a:r>
              <a:rPr lang="en-IN" sz="4400" dirty="0">
                <a:latin typeface="Times New Roman" panose="02020603050405020304" pitchFamily="18" charset="0"/>
                <a:cs typeface="Times New Roman" panose="02020603050405020304" pitchFamily="18" charset="0"/>
              </a:rPr>
              <a:t>  20 Papers Corrections  = 20 mins</a:t>
            </a:r>
          </a:p>
          <a:p>
            <a:pPr marL="0" lvl="1" indent="0">
              <a:spcBef>
                <a:spcPts val="1200"/>
              </a:spcBef>
              <a:spcAft>
                <a:spcPts val="200"/>
              </a:spcAft>
              <a:buSzPct val="100000"/>
              <a:buNone/>
            </a:pPr>
            <a:r>
              <a:rPr lang="en-IN" sz="4400" dirty="0">
                <a:solidFill>
                  <a:srgbClr val="0070C0"/>
                </a:solidFill>
                <a:latin typeface="Times New Roman" panose="02020603050405020304" pitchFamily="18" charset="0"/>
                <a:cs typeface="Times New Roman" panose="02020603050405020304" pitchFamily="18" charset="0"/>
              </a:rPr>
              <a:t>With (MPP/MapReduce)</a:t>
            </a:r>
          </a:p>
          <a:p>
            <a:pPr marL="342900" lvl="1" indent="-342900">
              <a:spcBef>
                <a:spcPts val="1200"/>
              </a:spcBef>
              <a:spcAft>
                <a:spcPts val="200"/>
              </a:spcAft>
              <a:buSzPct val="100000"/>
              <a:buFont typeface="Wingdings" panose="05000000000000000000" pitchFamily="2" charset="2"/>
              <a:buChar char="Ø"/>
            </a:pPr>
            <a:r>
              <a:rPr lang="en-IN" sz="4400" dirty="0">
                <a:solidFill>
                  <a:schemeClr val="tx1"/>
                </a:solidFill>
                <a:latin typeface="Times New Roman" panose="02020603050405020304" pitchFamily="18" charset="0"/>
                <a:cs typeface="Times New Roman" panose="02020603050405020304" pitchFamily="18" charset="0"/>
              </a:rPr>
              <a:t>Divide Task – 4 groups / 4 districts (D1, D2, D3, D4) [Divide Tasks – Mapper Class]</a:t>
            </a:r>
          </a:p>
          <a:p>
            <a:pPr marL="342900" lvl="1" indent="-342900">
              <a:spcBef>
                <a:spcPts val="1200"/>
              </a:spcBef>
              <a:spcAft>
                <a:spcPts val="200"/>
              </a:spcAft>
              <a:buSzPct val="100000"/>
              <a:buFont typeface="Wingdings" panose="05000000000000000000" pitchFamily="2" charset="2"/>
              <a:buChar char="Ø"/>
            </a:pPr>
            <a:r>
              <a:rPr lang="en-IN" sz="4400" dirty="0">
                <a:solidFill>
                  <a:schemeClr val="tx1"/>
                </a:solidFill>
                <a:latin typeface="Times New Roman" panose="02020603050405020304" pitchFamily="18" charset="0"/>
                <a:cs typeface="Times New Roman" panose="02020603050405020304" pitchFamily="18" charset="0"/>
              </a:rPr>
              <a:t>Assign 5 papers- Each district</a:t>
            </a:r>
          </a:p>
          <a:p>
            <a:pPr marL="342900" lvl="1" indent="-342900">
              <a:spcBef>
                <a:spcPts val="1200"/>
              </a:spcBef>
              <a:spcAft>
                <a:spcPts val="200"/>
              </a:spcAft>
              <a:buSzPct val="100000"/>
              <a:buFont typeface="Wingdings" panose="05000000000000000000" pitchFamily="2" charset="2"/>
              <a:buChar char="Ø"/>
            </a:pPr>
            <a:r>
              <a:rPr lang="en-IN" sz="4400" dirty="0">
                <a:solidFill>
                  <a:schemeClr val="tx1"/>
                </a:solidFill>
                <a:latin typeface="Times New Roman" panose="02020603050405020304" pitchFamily="18" charset="0"/>
                <a:cs typeface="Times New Roman" panose="02020603050405020304" pitchFamily="18" charset="0"/>
              </a:rPr>
              <a:t>To fetch “District Topper” =  (D1 =T1, D2= T2, D3 = T3, D4 = T4) = 4 Toppers ; 5 minutes </a:t>
            </a:r>
          </a:p>
          <a:p>
            <a:pPr marL="342900" lvl="1" indent="-342900">
              <a:spcBef>
                <a:spcPts val="1200"/>
              </a:spcBef>
              <a:spcAft>
                <a:spcPts val="200"/>
              </a:spcAft>
              <a:buSzPct val="100000"/>
              <a:buFont typeface="Wingdings" panose="05000000000000000000" pitchFamily="2" charset="2"/>
              <a:buChar char="Ø"/>
            </a:pPr>
            <a:r>
              <a:rPr lang="en-IN" sz="4400" dirty="0">
                <a:solidFill>
                  <a:schemeClr val="tx1"/>
                </a:solidFill>
                <a:latin typeface="Times New Roman" panose="02020603050405020304" pitchFamily="18" charset="0"/>
                <a:cs typeface="Times New Roman" panose="02020603050405020304" pitchFamily="18" charset="0"/>
              </a:rPr>
              <a:t>To fetch “State Topper” = T1, T2, T3, T4 = Topper; 4 minutes [Aggregation: Reducer Class]</a:t>
            </a:r>
          </a:p>
          <a:p>
            <a:pPr marL="342900" lvl="1" indent="-342900">
              <a:spcBef>
                <a:spcPts val="1200"/>
              </a:spcBef>
              <a:spcAft>
                <a:spcPts val="200"/>
              </a:spcAft>
              <a:buSzPct val="100000"/>
              <a:buFont typeface="Wingdings" panose="05000000000000000000" pitchFamily="2" charset="2"/>
              <a:buChar char="Ø"/>
            </a:pPr>
            <a:r>
              <a:rPr lang="en-IN" sz="4400" dirty="0">
                <a:solidFill>
                  <a:schemeClr val="tx1"/>
                </a:solidFill>
                <a:latin typeface="Times New Roman" panose="02020603050405020304" pitchFamily="18" charset="0"/>
                <a:cs typeface="Times New Roman" panose="02020603050405020304" pitchFamily="18" charset="0"/>
              </a:rPr>
              <a:t>Total job “To Fetch Topper” =  9 Minutes</a:t>
            </a:r>
          </a:p>
          <a:p>
            <a:pPr marL="342900" lvl="1" indent="-342900">
              <a:spcBef>
                <a:spcPts val="1200"/>
              </a:spcBef>
              <a:spcAft>
                <a:spcPts val="200"/>
              </a:spcAft>
              <a:buSzPct val="100000"/>
              <a:buFont typeface="Wingdings" panose="05000000000000000000" pitchFamily="2" charset="2"/>
              <a:buChar char="Ø"/>
            </a:pPr>
            <a:endParaRPr lang="en-IN" sz="3800" dirty="0">
              <a:solidFill>
                <a:srgbClr val="0070C0"/>
              </a:solidFill>
              <a:latin typeface="Times New Roman" panose="02020603050405020304" pitchFamily="18" charset="0"/>
              <a:cs typeface="Times New Roman" panose="02020603050405020304" pitchFamily="18" charset="0"/>
            </a:endParaRPr>
          </a:p>
          <a:p>
            <a:pPr marL="342900" lvl="1" indent="-342900">
              <a:spcBef>
                <a:spcPts val="1200"/>
              </a:spcBef>
              <a:spcAft>
                <a:spcPts val="200"/>
              </a:spcAft>
              <a:buSzPct val="100000"/>
              <a:buFont typeface="Wingdings" panose="05000000000000000000" pitchFamily="2" charset="2"/>
              <a:buChar char="Ø"/>
            </a:pPr>
            <a:r>
              <a:rPr lang="en-IN" sz="3800" dirty="0">
                <a:solidFill>
                  <a:srgbClr val="0070C0"/>
                </a:solidFill>
                <a:latin typeface="Times New Roman" panose="02020603050405020304" pitchFamily="18" charset="0"/>
                <a:cs typeface="Times New Roman" panose="02020603050405020304" pitchFamily="18" charset="0"/>
              </a:rPr>
              <a:t>Summary/ Technicality of MapReduce : Time is reduced rapidly in case of MPP application</a:t>
            </a:r>
            <a:r>
              <a:rPr lang="en-IN" sz="2800" dirty="0">
                <a:solidFill>
                  <a:srgbClr val="0070C0"/>
                </a:solidFill>
                <a:latin typeface="Times New Roman" panose="02020603050405020304" pitchFamily="18" charset="0"/>
                <a:cs typeface="Times New Roman" panose="02020603050405020304" pitchFamily="18" charset="0"/>
              </a:rPr>
              <a:t>.</a:t>
            </a:r>
          </a:p>
          <a:p>
            <a:pPr marL="342900" lvl="1" indent="-342900">
              <a:spcBef>
                <a:spcPts val="1200"/>
              </a:spcBef>
              <a:spcAft>
                <a:spcPts val="200"/>
              </a:spcAft>
              <a:buSzPct val="100000"/>
              <a:buFont typeface="Wingdings" panose="05000000000000000000" pitchFamily="2" charset="2"/>
              <a:buChar char="Ø"/>
            </a:pPr>
            <a:endParaRPr lang="en-IN" sz="2800" dirty="0">
              <a:solidFill>
                <a:srgbClr val="0070C0"/>
              </a:solidFill>
              <a:latin typeface="Times New Roman" panose="02020603050405020304" pitchFamily="18" charset="0"/>
              <a:cs typeface="Times New Roman" panose="02020603050405020304" pitchFamily="18" charset="0"/>
            </a:endParaRPr>
          </a:p>
          <a:p>
            <a:pPr marL="342900" lvl="1" indent="-342900">
              <a:spcBef>
                <a:spcPts val="1200"/>
              </a:spcBef>
              <a:spcAft>
                <a:spcPts val="200"/>
              </a:spcAft>
              <a:buSzPct val="100000"/>
              <a:buFont typeface="Wingdings" panose="05000000000000000000" pitchFamily="2" charset="2"/>
              <a:buChar char="Ø"/>
            </a:pPr>
            <a:endParaRPr lang="en-IN" sz="2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2516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2E665-C869-1613-B018-5C8529684E58}"/>
              </a:ext>
            </a:extLst>
          </p:cNvPr>
          <p:cNvSpPr>
            <a:spLocks noGrp="1"/>
          </p:cNvSpPr>
          <p:nvPr>
            <p:ph type="title"/>
          </p:nvPr>
        </p:nvSpPr>
        <p:spPr/>
        <p:txBody>
          <a:bodyPr/>
          <a:lstStyle/>
          <a:p>
            <a:r>
              <a:rPr lang="en-IN" dirty="0">
                <a:solidFill>
                  <a:srgbClr val="C00000"/>
                </a:solidFill>
              </a:rPr>
              <a:t>Contents</a:t>
            </a:r>
          </a:p>
        </p:txBody>
      </p:sp>
      <p:sp>
        <p:nvSpPr>
          <p:cNvPr id="3" name="Content Placeholder 2">
            <a:extLst>
              <a:ext uri="{FF2B5EF4-FFF2-40B4-BE49-F238E27FC236}">
                <a16:creationId xmlns:a16="http://schemas.microsoft.com/office/drawing/2014/main" id="{FA62EE81-0F88-D412-CA45-F618958F4497}"/>
              </a:ext>
            </a:extLst>
          </p:cNvPr>
          <p:cNvSpPr>
            <a:spLocks noGrp="1"/>
          </p:cNvSpPr>
          <p:nvPr>
            <p:ph idx="1"/>
          </p:nvPr>
        </p:nvSpPr>
        <p:spPr>
          <a:xfrm>
            <a:off x="1066800" y="1858434"/>
            <a:ext cx="10058400" cy="4023360"/>
          </a:xfrm>
        </p:spPr>
        <p:txBody>
          <a:bodyPr>
            <a:normAutofit fontScale="92500" lnSpcReduction="10000"/>
          </a:bodyPr>
          <a:lstStyle/>
          <a:p>
            <a:pPr>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Introduction to Big Data </a:t>
            </a:r>
          </a:p>
          <a:p>
            <a:pPr>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Types of Big Data </a:t>
            </a:r>
          </a:p>
          <a:p>
            <a:pPr>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Big Data characteristics</a:t>
            </a:r>
          </a:p>
          <a:p>
            <a:pPr>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Challenges</a:t>
            </a:r>
          </a:p>
          <a:p>
            <a:pPr>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Data Generators (Fields of Big Data)</a:t>
            </a:r>
          </a:p>
          <a:p>
            <a:pPr>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Traditional Vs Big Data approach</a:t>
            </a:r>
          </a:p>
          <a:p>
            <a:pPr>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Life Cycle</a:t>
            </a:r>
          </a:p>
          <a:p>
            <a:pPr>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Case Study.</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4321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C15BF6-B4D9-BB55-3766-0202D840204F}"/>
              </a:ext>
            </a:extLst>
          </p:cNvPr>
          <p:cNvSpPr txBox="1"/>
          <p:nvPr/>
        </p:nvSpPr>
        <p:spPr>
          <a:xfrm>
            <a:off x="4593771" y="874469"/>
            <a:ext cx="3888693" cy="707886"/>
          </a:xfrm>
          <a:prstGeom prst="rect">
            <a:avLst/>
          </a:prstGeom>
          <a:noFill/>
        </p:spPr>
        <p:txBody>
          <a:bodyPr wrap="none" rtlCol="0">
            <a:spAutoFit/>
          </a:bodyPr>
          <a:lstStyle/>
          <a:p>
            <a:r>
              <a:rPr lang="en-US" sz="4000" dirty="0"/>
              <a:t>Big Data Analytics</a:t>
            </a:r>
            <a:endParaRPr lang="en-IN" sz="4000" dirty="0"/>
          </a:p>
        </p:txBody>
      </p:sp>
      <p:sp>
        <p:nvSpPr>
          <p:cNvPr id="5" name="Rectangle 4">
            <a:extLst>
              <a:ext uri="{FF2B5EF4-FFF2-40B4-BE49-F238E27FC236}">
                <a16:creationId xmlns:a16="http://schemas.microsoft.com/office/drawing/2014/main" id="{CA61E11C-E941-7FAB-3E8F-BD8F5FCE6E8D}"/>
              </a:ext>
            </a:extLst>
          </p:cNvPr>
          <p:cNvSpPr/>
          <p:nvPr/>
        </p:nvSpPr>
        <p:spPr>
          <a:xfrm>
            <a:off x="952499" y="1959429"/>
            <a:ext cx="2732314" cy="5551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Data Analytics</a:t>
            </a:r>
            <a:endParaRPr lang="en-IN" sz="3200" dirty="0"/>
          </a:p>
        </p:txBody>
      </p:sp>
      <p:sp>
        <p:nvSpPr>
          <p:cNvPr id="6" name="Rectangle 5">
            <a:extLst>
              <a:ext uri="{FF2B5EF4-FFF2-40B4-BE49-F238E27FC236}">
                <a16:creationId xmlns:a16="http://schemas.microsoft.com/office/drawing/2014/main" id="{8D570E44-9653-AE6F-B210-2EB94F1C5E6E}"/>
              </a:ext>
            </a:extLst>
          </p:cNvPr>
          <p:cNvSpPr/>
          <p:nvPr/>
        </p:nvSpPr>
        <p:spPr>
          <a:xfrm>
            <a:off x="206828" y="2960914"/>
            <a:ext cx="4223657" cy="468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Insight Into data</a:t>
            </a:r>
            <a:endParaRPr lang="en-IN" sz="2800" dirty="0"/>
          </a:p>
        </p:txBody>
      </p:sp>
      <p:sp>
        <p:nvSpPr>
          <p:cNvPr id="7" name="Rectangle 6">
            <a:extLst>
              <a:ext uri="{FF2B5EF4-FFF2-40B4-BE49-F238E27FC236}">
                <a16:creationId xmlns:a16="http://schemas.microsoft.com/office/drawing/2014/main" id="{AFC0F67E-7DEE-20E4-DC59-2F09C1106405}"/>
              </a:ext>
            </a:extLst>
          </p:cNvPr>
          <p:cNvSpPr/>
          <p:nvPr/>
        </p:nvSpPr>
        <p:spPr>
          <a:xfrm>
            <a:off x="468086" y="3875314"/>
            <a:ext cx="4223656" cy="468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Using </a:t>
            </a:r>
            <a:r>
              <a:rPr lang="en-US" sz="2800" dirty="0" err="1"/>
              <a:t>toos</a:t>
            </a:r>
            <a:r>
              <a:rPr lang="en-US" sz="2800" dirty="0"/>
              <a:t> and Processes</a:t>
            </a:r>
            <a:endParaRPr lang="en-IN" sz="2800" dirty="0"/>
          </a:p>
        </p:txBody>
      </p:sp>
      <p:sp>
        <p:nvSpPr>
          <p:cNvPr id="8" name="Rectangle 7">
            <a:extLst>
              <a:ext uri="{FF2B5EF4-FFF2-40B4-BE49-F238E27FC236}">
                <a16:creationId xmlns:a16="http://schemas.microsoft.com/office/drawing/2014/main" id="{931C4624-A6AD-7493-0139-381E564784D9}"/>
              </a:ext>
            </a:extLst>
          </p:cNvPr>
          <p:cNvSpPr/>
          <p:nvPr/>
        </p:nvSpPr>
        <p:spPr>
          <a:xfrm>
            <a:off x="952499" y="4882241"/>
            <a:ext cx="3222172" cy="1191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Representations, Visualization, decision making</a:t>
            </a:r>
            <a:endParaRPr lang="en-IN" sz="2800" dirty="0"/>
          </a:p>
        </p:txBody>
      </p:sp>
      <p:cxnSp>
        <p:nvCxnSpPr>
          <p:cNvPr id="10" name="Straight Arrow Connector 9">
            <a:extLst>
              <a:ext uri="{FF2B5EF4-FFF2-40B4-BE49-F238E27FC236}">
                <a16:creationId xmlns:a16="http://schemas.microsoft.com/office/drawing/2014/main" id="{39355639-5CD4-B003-47CA-EE2493F219ED}"/>
              </a:ext>
            </a:extLst>
          </p:cNvPr>
          <p:cNvCxnSpPr>
            <a:stCxn id="5" idx="2"/>
            <a:endCxn id="6" idx="0"/>
          </p:cNvCxnSpPr>
          <p:nvPr/>
        </p:nvCxnSpPr>
        <p:spPr>
          <a:xfrm>
            <a:off x="2318656" y="2514600"/>
            <a:ext cx="1" cy="4463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4A86E31A-DC50-2F63-2EFB-F5ACC32C31AA}"/>
              </a:ext>
            </a:extLst>
          </p:cNvPr>
          <p:cNvCxnSpPr/>
          <p:nvPr/>
        </p:nvCxnSpPr>
        <p:spPr>
          <a:xfrm>
            <a:off x="2318658" y="3382737"/>
            <a:ext cx="1" cy="4463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BBB28E83-A54E-3316-6E40-39C58A62D5AC}"/>
              </a:ext>
            </a:extLst>
          </p:cNvPr>
          <p:cNvCxnSpPr/>
          <p:nvPr/>
        </p:nvCxnSpPr>
        <p:spPr>
          <a:xfrm>
            <a:off x="2318656" y="4389663"/>
            <a:ext cx="1" cy="4463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EF2FADDF-8AA0-2F82-49A6-ECA3477F3E0B}"/>
              </a:ext>
            </a:extLst>
          </p:cNvPr>
          <p:cNvSpPr txBox="1"/>
          <p:nvPr/>
        </p:nvSpPr>
        <p:spPr>
          <a:xfrm>
            <a:off x="4299856" y="1959429"/>
            <a:ext cx="8015336" cy="830997"/>
          </a:xfrm>
          <a:prstGeom prst="rect">
            <a:avLst/>
          </a:prstGeom>
          <a:noFill/>
        </p:spPr>
        <p:txBody>
          <a:bodyPr wrap="none" rtlCol="0">
            <a:spAutoFit/>
          </a:bodyPr>
          <a:lstStyle/>
          <a:p>
            <a:pPr marL="342900" indent="-342900">
              <a:buFont typeface="Arial" panose="020B0604020202020204" pitchFamily="34" charset="0"/>
              <a:buChar char="•"/>
            </a:pPr>
            <a:r>
              <a:rPr lang="en-US" sz="2400" b="0" i="0" dirty="0">
                <a:solidFill>
                  <a:srgbClr val="0A5DC9"/>
                </a:solidFill>
                <a:effectLst/>
                <a:latin typeface="Roboto" panose="02000000000000000000" pitchFamily="2" charset="0"/>
              </a:rPr>
              <a:t>Big Data </a:t>
            </a:r>
            <a:r>
              <a:rPr lang="en-US" sz="2400" b="0" i="0" dirty="0">
                <a:solidFill>
                  <a:srgbClr val="51565E"/>
                </a:solidFill>
                <a:effectLst/>
                <a:latin typeface="Roboto" panose="02000000000000000000" pitchFamily="2" charset="0"/>
              </a:rPr>
              <a:t>is a massive amount of datasets that </a:t>
            </a:r>
            <a:r>
              <a:rPr lang="en-US" sz="2400" b="1" i="0" dirty="0">
                <a:solidFill>
                  <a:srgbClr val="51565E"/>
                </a:solidFill>
                <a:effectLst/>
                <a:latin typeface="Roboto" panose="02000000000000000000" pitchFamily="2" charset="0"/>
              </a:rPr>
              <a:t>cannot</a:t>
            </a:r>
          </a:p>
          <a:p>
            <a:r>
              <a:rPr lang="en-US" sz="2400" b="0" i="0" dirty="0">
                <a:solidFill>
                  <a:srgbClr val="51565E"/>
                </a:solidFill>
                <a:effectLst/>
                <a:latin typeface="Roboto" panose="02000000000000000000" pitchFamily="2" charset="0"/>
              </a:rPr>
              <a:t>be </a:t>
            </a:r>
            <a:r>
              <a:rPr lang="en-US" sz="2400" b="1" i="0" dirty="0">
                <a:solidFill>
                  <a:srgbClr val="51565E"/>
                </a:solidFill>
                <a:effectLst/>
                <a:latin typeface="Roboto" panose="02000000000000000000" pitchFamily="2" charset="0"/>
              </a:rPr>
              <a:t>stored, processed, or analyzed using traditional tools</a:t>
            </a:r>
            <a:r>
              <a:rPr lang="en-US" sz="2400" b="0" i="0" dirty="0">
                <a:solidFill>
                  <a:srgbClr val="51565E"/>
                </a:solidFill>
                <a:effectLst/>
                <a:latin typeface="Roboto" panose="02000000000000000000" pitchFamily="2" charset="0"/>
              </a:rPr>
              <a:t>.</a:t>
            </a:r>
            <a:endParaRPr lang="en-IN" sz="2400" dirty="0"/>
          </a:p>
        </p:txBody>
      </p:sp>
      <p:sp>
        <p:nvSpPr>
          <p:cNvPr id="15" name="TextBox 14">
            <a:extLst>
              <a:ext uri="{FF2B5EF4-FFF2-40B4-BE49-F238E27FC236}">
                <a16:creationId xmlns:a16="http://schemas.microsoft.com/office/drawing/2014/main" id="{91EF0642-0C8F-54C1-2237-9924538D4349}"/>
              </a:ext>
            </a:extLst>
          </p:cNvPr>
          <p:cNvSpPr txBox="1"/>
          <p:nvPr/>
        </p:nvSpPr>
        <p:spPr>
          <a:xfrm>
            <a:off x="4827820" y="2844210"/>
            <a:ext cx="7157352" cy="3754874"/>
          </a:xfrm>
          <a:prstGeom prst="rect">
            <a:avLst/>
          </a:prstGeom>
          <a:noFill/>
        </p:spPr>
        <p:txBody>
          <a:bodyPr wrap="square" rtlCol="0">
            <a:spAutoFit/>
          </a:bodyPr>
          <a:lstStyle/>
          <a:p>
            <a:pPr marL="285750" indent="-285750">
              <a:buFont typeface="Wingdings" panose="05000000000000000000" pitchFamily="2" charset="2"/>
              <a:buChar char="§"/>
            </a:pPr>
            <a:r>
              <a:rPr lang="en-US" sz="2000" b="0" i="0" dirty="0">
                <a:solidFill>
                  <a:srgbClr val="666666"/>
                </a:solidFill>
                <a:effectLst/>
                <a:latin typeface="Arial" panose="020B0604020202020204" pitchFamily="34" charset="0"/>
              </a:rPr>
              <a:t>The term</a:t>
            </a:r>
            <a:r>
              <a:rPr lang="en-US" sz="2000" b="0" i="0" dirty="0">
                <a:solidFill>
                  <a:srgbClr val="FF0000"/>
                </a:solidFill>
                <a:effectLst/>
                <a:latin typeface="Arial" panose="020B0604020202020204" pitchFamily="34" charset="0"/>
              </a:rPr>
              <a:t> </a:t>
            </a:r>
            <a:r>
              <a:rPr lang="en-US" sz="2000" b="0" i="1" dirty="0">
                <a:solidFill>
                  <a:srgbClr val="FF0000"/>
                </a:solidFill>
                <a:effectLst/>
                <a:latin typeface="Arial" panose="020B0604020202020204" pitchFamily="34" charset="0"/>
              </a:rPr>
              <a:t>big data</a:t>
            </a:r>
            <a:r>
              <a:rPr lang="en-US" sz="2000" b="0" i="0" dirty="0">
                <a:solidFill>
                  <a:srgbClr val="FF0000"/>
                </a:solidFill>
                <a:effectLst/>
                <a:latin typeface="Arial" panose="020B0604020202020204" pitchFamily="34" charset="0"/>
              </a:rPr>
              <a:t> </a:t>
            </a:r>
            <a:r>
              <a:rPr lang="en-US" sz="2000" b="0" i="0" dirty="0">
                <a:solidFill>
                  <a:srgbClr val="666666"/>
                </a:solidFill>
                <a:effectLst/>
                <a:latin typeface="Arial" panose="020B0604020202020204" pitchFamily="34" charset="0"/>
              </a:rPr>
              <a:t>was first used to refer to </a:t>
            </a:r>
            <a:r>
              <a:rPr lang="en-US" sz="2000" b="0" i="0" dirty="0">
                <a:solidFill>
                  <a:srgbClr val="FF0000"/>
                </a:solidFill>
                <a:effectLst/>
                <a:latin typeface="Arial" panose="020B0604020202020204" pitchFamily="34" charset="0"/>
              </a:rPr>
              <a:t>increasing data volumes</a:t>
            </a:r>
            <a:r>
              <a:rPr lang="en-US" sz="2000" b="0" i="0" dirty="0">
                <a:solidFill>
                  <a:srgbClr val="666666"/>
                </a:solidFill>
                <a:effectLst/>
                <a:latin typeface="Arial" panose="020B0604020202020204" pitchFamily="34" charset="0"/>
              </a:rPr>
              <a:t> in the mid-1990s.</a:t>
            </a:r>
          </a:p>
          <a:p>
            <a:pPr marL="285750" indent="-285750">
              <a:buFont typeface="Wingdings" panose="05000000000000000000" pitchFamily="2" charset="2"/>
              <a:buChar char="§"/>
            </a:pPr>
            <a:endParaRPr lang="en-US" sz="2000" dirty="0">
              <a:solidFill>
                <a:srgbClr val="666666"/>
              </a:solidFill>
              <a:latin typeface="Arial" panose="020B0604020202020204" pitchFamily="34" charset="0"/>
            </a:endParaRPr>
          </a:p>
          <a:p>
            <a:pPr marL="285750" indent="-285750">
              <a:buFont typeface="Wingdings" panose="05000000000000000000" pitchFamily="2" charset="2"/>
              <a:buChar char="§"/>
            </a:pPr>
            <a:r>
              <a:rPr lang="en-US" sz="2000" b="0" i="0" dirty="0">
                <a:solidFill>
                  <a:srgbClr val="666666"/>
                </a:solidFill>
                <a:effectLst/>
                <a:latin typeface="Arial" panose="020B0604020202020204" pitchFamily="34" charset="0"/>
              </a:rPr>
              <a:t>In 2001, Doug Laney, then an analyst at consultancy Meta Group Inc., </a:t>
            </a:r>
            <a:r>
              <a:rPr lang="en-US" sz="2000" b="0" i="0" dirty="0">
                <a:solidFill>
                  <a:srgbClr val="00B050"/>
                </a:solidFill>
                <a:effectLst/>
                <a:latin typeface="Arial" panose="020B0604020202020204" pitchFamily="34" charset="0"/>
              </a:rPr>
              <a:t>expanded the definition of big data.</a:t>
            </a:r>
          </a:p>
          <a:p>
            <a:r>
              <a:rPr lang="en-IN" sz="2000" dirty="0"/>
              <a:t>      </a:t>
            </a:r>
          </a:p>
          <a:p>
            <a:pPr marL="742950" lvl="1" indent="-285750">
              <a:buFont typeface="Arial" panose="020B0604020202020204" pitchFamily="34" charset="0"/>
              <a:buChar char="•"/>
            </a:pPr>
            <a:r>
              <a:rPr lang="en-US" sz="2000" b="1" i="1" dirty="0">
                <a:solidFill>
                  <a:srgbClr val="666666"/>
                </a:solidFill>
                <a:effectLst/>
                <a:latin typeface="Arial" panose="020B0604020202020204" pitchFamily="34" charset="0"/>
              </a:rPr>
              <a:t>Volume</a:t>
            </a:r>
            <a:r>
              <a:rPr lang="en-US" sz="2000" b="1" i="0" dirty="0">
                <a:solidFill>
                  <a:srgbClr val="666666"/>
                </a:solidFill>
                <a:effectLst/>
                <a:latin typeface="Arial" panose="020B0604020202020204" pitchFamily="34" charset="0"/>
              </a:rPr>
              <a:t> </a:t>
            </a:r>
            <a:r>
              <a:rPr lang="en-US" sz="2000" b="0" i="0" dirty="0">
                <a:solidFill>
                  <a:srgbClr val="666666"/>
                </a:solidFill>
                <a:effectLst/>
                <a:latin typeface="Arial" panose="020B0604020202020204" pitchFamily="34" charset="0"/>
              </a:rPr>
              <a:t>of data being stored and used by organizations.</a:t>
            </a:r>
          </a:p>
          <a:p>
            <a:pPr marL="742950" lvl="1" indent="-285750">
              <a:buFont typeface="Arial" panose="020B0604020202020204" pitchFamily="34" charset="0"/>
              <a:buChar char="•"/>
            </a:pPr>
            <a:r>
              <a:rPr lang="en-US" sz="2000" b="1" i="1" dirty="0">
                <a:solidFill>
                  <a:srgbClr val="666666"/>
                </a:solidFill>
                <a:effectLst/>
                <a:latin typeface="Arial" panose="020B0604020202020204" pitchFamily="34" charset="0"/>
              </a:rPr>
              <a:t>Variety</a:t>
            </a:r>
            <a:r>
              <a:rPr lang="en-US" sz="2000" b="0" i="0" dirty="0">
                <a:solidFill>
                  <a:srgbClr val="666666"/>
                </a:solidFill>
                <a:effectLst/>
                <a:latin typeface="Arial" panose="020B0604020202020204" pitchFamily="34" charset="0"/>
              </a:rPr>
              <a:t> of data being generated by organizations.</a:t>
            </a:r>
          </a:p>
          <a:p>
            <a:pPr marL="742950" lvl="1" indent="-285750">
              <a:buFont typeface="Arial" panose="020B0604020202020204" pitchFamily="34" charset="0"/>
              <a:buChar char="•"/>
            </a:pPr>
            <a:r>
              <a:rPr lang="en-US" sz="2000" b="1" i="1" dirty="0">
                <a:solidFill>
                  <a:srgbClr val="666666"/>
                </a:solidFill>
                <a:effectLst/>
                <a:latin typeface="Arial" panose="020B0604020202020204" pitchFamily="34" charset="0"/>
              </a:rPr>
              <a:t>Velocity</a:t>
            </a:r>
            <a:r>
              <a:rPr lang="en-US" sz="2000" b="0" i="0" dirty="0">
                <a:solidFill>
                  <a:srgbClr val="666666"/>
                </a:solidFill>
                <a:effectLst/>
                <a:latin typeface="Arial" panose="020B0604020202020204" pitchFamily="34" charset="0"/>
              </a:rPr>
              <a:t>, or speed, in which that data was being created and updated.</a:t>
            </a:r>
          </a:p>
          <a:p>
            <a:endParaRPr lang="en-IN" dirty="0"/>
          </a:p>
        </p:txBody>
      </p:sp>
    </p:spTree>
    <p:extLst>
      <p:ext uri="{BB962C8B-B14F-4D97-AF65-F5344CB8AC3E}">
        <p14:creationId xmlns:p14="http://schemas.microsoft.com/office/powerpoint/2010/main" val="4077395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DBA95-A9CC-A031-ED94-621C2A637E46}"/>
              </a:ext>
            </a:extLst>
          </p:cNvPr>
          <p:cNvSpPr>
            <a:spLocks noGrp="1"/>
          </p:cNvSpPr>
          <p:nvPr>
            <p:ph type="title"/>
          </p:nvPr>
        </p:nvSpPr>
        <p:spPr>
          <a:xfrm>
            <a:off x="1097280" y="286604"/>
            <a:ext cx="10058400" cy="801968"/>
          </a:xfrm>
        </p:spPr>
        <p:txBody>
          <a:bodyPr/>
          <a:lstStyle/>
          <a:p>
            <a:r>
              <a:rPr lang="en-US" dirty="0"/>
              <a:t>Why Big Data Analytics</a:t>
            </a:r>
            <a:endParaRPr lang="en-IN" dirty="0"/>
          </a:p>
        </p:txBody>
      </p:sp>
      <p:pic>
        <p:nvPicPr>
          <p:cNvPr id="5" name="Picture 4" descr="A screenshot of a computer&#10;&#10;Description automatically generated">
            <a:extLst>
              <a:ext uri="{FF2B5EF4-FFF2-40B4-BE49-F238E27FC236}">
                <a16:creationId xmlns:a16="http://schemas.microsoft.com/office/drawing/2014/main" id="{4170639A-62E6-A851-DF65-43E27E607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054" y="1795593"/>
            <a:ext cx="10528517" cy="4343949"/>
          </a:xfrm>
          <a:prstGeom prst="rect">
            <a:avLst/>
          </a:prstGeom>
        </p:spPr>
      </p:pic>
    </p:spTree>
    <p:extLst>
      <p:ext uri="{BB962C8B-B14F-4D97-AF65-F5344CB8AC3E}">
        <p14:creationId xmlns:p14="http://schemas.microsoft.com/office/powerpoint/2010/main" val="364606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35F73-A7C4-2550-AC99-C932461C3753}"/>
              </a:ext>
            </a:extLst>
          </p:cNvPr>
          <p:cNvSpPr>
            <a:spLocks noGrp="1"/>
          </p:cNvSpPr>
          <p:nvPr>
            <p:ph type="title"/>
          </p:nvPr>
        </p:nvSpPr>
        <p:spPr>
          <a:xfrm>
            <a:off x="1120140" y="0"/>
            <a:ext cx="10058400" cy="899940"/>
          </a:xfrm>
        </p:spPr>
        <p:txBody>
          <a:bodyPr/>
          <a:lstStyle/>
          <a:p>
            <a:r>
              <a:rPr lang="en-IN" dirty="0">
                <a:solidFill>
                  <a:srgbClr val="FFC000"/>
                </a:solidFill>
              </a:rPr>
              <a:t>Small Data VS Big Data</a:t>
            </a:r>
          </a:p>
        </p:txBody>
      </p:sp>
      <p:graphicFrame>
        <p:nvGraphicFramePr>
          <p:cNvPr id="6" name="Table 6">
            <a:extLst>
              <a:ext uri="{FF2B5EF4-FFF2-40B4-BE49-F238E27FC236}">
                <a16:creationId xmlns:a16="http://schemas.microsoft.com/office/drawing/2014/main" id="{612AF576-6C3A-35BB-0677-04CD2831125D}"/>
              </a:ext>
            </a:extLst>
          </p:cNvPr>
          <p:cNvGraphicFramePr>
            <a:graphicFrameLocks noGrp="1"/>
          </p:cNvGraphicFramePr>
          <p:nvPr>
            <p:extLst>
              <p:ext uri="{D42A27DB-BD31-4B8C-83A1-F6EECF244321}">
                <p14:modId xmlns:p14="http://schemas.microsoft.com/office/powerpoint/2010/main" val="2476104357"/>
              </p:ext>
            </p:extLst>
          </p:nvPr>
        </p:nvGraphicFramePr>
        <p:xfrm>
          <a:off x="228601" y="795688"/>
          <a:ext cx="11832770" cy="6202375"/>
        </p:xfrm>
        <a:graphic>
          <a:graphicData uri="http://schemas.openxmlformats.org/drawingml/2006/table">
            <a:tbl>
              <a:tblPr firstRow="1" bandRow="1">
                <a:tableStyleId>{F5AB1C69-6EDB-4FF4-983F-18BD219EF322}</a:tableStyleId>
              </a:tblPr>
              <a:tblGrid>
                <a:gridCol w="1128727">
                  <a:extLst>
                    <a:ext uri="{9D8B030D-6E8A-4147-A177-3AD203B41FA5}">
                      <a16:colId xmlns:a16="http://schemas.microsoft.com/office/drawing/2014/main" val="536055530"/>
                    </a:ext>
                  </a:extLst>
                </a:gridCol>
                <a:gridCol w="4894715">
                  <a:extLst>
                    <a:ext uri="{9D8B030D-6E8A-4147-A177-3AD203B41FA5}">
                      <a16:colId xmlns:a16="http://schemas.microsoft.com/office/drawing/2014/main" val="1469176883"/>
                    </a:ext>
                  </a:extLst>
                </a:gridCol>
                <a:gridCol w="5809328">
                  <a:extLst>
                    <a:ext uri="{9D8B030D-6E8A-4147-A177-3AD203B41FA5}">
                      <a16:colId xmlns:a16="http://schemas.microsoft.com/office/drawing/2014/main" val="3231708525"/>
                    </a:ext>
                  </a:extLst>
                </a:gridCol>
              </a:tblGrid>
              <a:tr h="0">
                <a:tc>
                  <a:txBody>
                    <a:bodyPr/>
                    <a:lstStyle/>
                    <a:p>
                      <a:r>
                        <a:rPr lang="en-IN" dirty="0"/>
                        <a:t>SL.NO</a:t>
                      </a:r>
                    </a:p>
                  </a:txBody>
                  <a:tcPr/>
                </a:tc>
                <a:tc>
                  <a:txBody>
                    <a:bodyPr/>
                    <a:lstStyle/>
                    <a:p>
                      <a:r>
                        <a:rPr lang="en-IN" dirty="0"/>
                        <a:t>Small Data</a:t>
                      </a:r>
                    </a:p>
                  </a:txBody>
                  <a:tcPr/>
                </a:tc>
                <a:tc>
                  <a:txBody>
                    <a:bodyPr/>
                    <a:lstStyle/>
                    <a:p>
                      <a:r>
                        <a:rPr lang="en-IN" dirty="0"/>
                        <a:t>Big Data</a:t>
                      </a:r>
                    </a:p>
                  </a:txBody>
                  <a:tcPr/>
                </a:tc>
                <a:extLst>
                  <a:ext uri="{0D108BD9-81ED-4DB2-BD59-A6C34878D82A}">
                    <a16:rowId xmlns:a16="http://schemas.microsoft.com/office/drawing/2014/main" val="6852569"/>
                  </a:ext>
                </a:extLst>
              </a:tr>
              <a:tr h="582107">
                <a:tc>
                  <a:txBody>
                    <a:bodyPr/>
                    <a:lstStyle/>
                    <a:p>
                      <a:r>
                        <a:rPr lang="en-IN" dirty="0"/>
                        <a:t>1</a:t>
                      </a:r>
                    </a:p>
                  </a:txBody>
                  <a:tcPr/>
                </a:tc>
                <a:tc>
                  <a:txBody>
                    <a:bodyPr/>
                    <a:lstStyle/>
                    <a:p>
                      <a:r>
                        <a:rPr lang="en-IN" dirty="0"/>
                        <a:t>Structured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Structured</a:t>
                      </a:r>
                    </a:p>
                    <a:p>
                      <a:r>
                        <a:rPr lang="en-IN" dirty="0"/>
                        <a:t>/Unstructured/ </a:t>
                      </a:r>
                      <a:r>
                        <a:rPr lang="en-IN" dirty="0" err="1"/>
                        <a:t>semistructured</a:t>
                      </a:r>
                      <a:r>
                        <a:rPr lang="en-IN" dirty="0"/>
                        <a:t>/</a:t>
                      </a:r>
                    </a:p>
                  </a:txBody>
                  <a:tcPr/>
                </a:tc>
                <a:extLst>
                  <a:ext uri="{0D108BD9-81ED-4DB2-BD59-A6C34878D82A}">
                    <a16:rowId xmlns:a16="http://schemas.microsoft.com/office/drawing/2014/main" val="3990689915"/>
                  </a:ext>
                </a:extLst>
              </a:tr>
              <a:tr h="582107">
                <a:tc>
                  <a:txBody>
                    <a:bodyPr/>
                    <a:lstStyle/>
                    <a:p>
                      <a:r>
                        <a:rPr lang="en-IN" dirty="0"/>
                        <a:t>2</a:t>
                      </a:r>
                    </a:p>
                  </a:txBody>
                  <a:tcPr/>
                </a:tc>
                <a:tc>
                  <a:txBody>
                    <a:bodyPr/>
                    <a:lstStyle/>
                    <a:p>
                      <a:r>
                        <a:rPr lang="en-IN" sz="1800" b="1" i="0" kern="1200" dirty="0">
                          <a:solidFill>
                            <a:schemeClr val="dk1"/>
                          </a:solidFill>
                          <a:effectLst/>
                          <a:latin typeface="+mn-lt"/>
                          <a:ea typeface="+mn-ea"/>
                          <a:cs typeface="+mn-cs"/>
                        </a:rPr>
                        <a:t>Megabyte (MB)</a:t>
                      </a:r>
                      <a:r>
                        <a:rPr lang="en-IN" sz="1800" b="0" i="0" kern="1200" dirty="0">
                          <a:solidFill>
                            <a:schemeClr val="dk1"/>
                          </a:solidFill>
                          <a:effectLst/>
                          <a:latin typeface="+mn-lt"/>
                          <a:ea typeface="+mn-ea"/>
                          <a:cs typeface="+mn-cs"/>
                        </a:rPr>
                        <a:t>: 1 MB is equivalent to 1,024 kilobytes or approximately 1 million bytes.</a:t>
                      </a:r>
                    </a:p>
                    <a:p>
                      <a:r>
                        <a:rPr lang="en-IN" sz="1800" b="1" i="0" kern="1200" dirty="0">
                          <a:solidFill>
                            <a:schemeClr val="dk1"/>
                          </a:solidFill>
                          <a:effectLst/>
                          <a:latin typeface="+mn-lt"/>
                          <a:ea typeface="+mn-ea"/>
                          <a:cs typeface="+mn-cs"/>
                        </a:rPr>
                        <a:t>Gigabyte (GB)</a:t>
                      </a:r>
                      <a:r>
                        <a:rPr lang="en-IN" sz="1800" b="0" i="0" kern="1200" dirty="0">
                          <a:solidFill>
                            <a:schemeClr val="dk1"/>
                          </a:solidFill>
                          <a:effectLst/>
                          <a:latin typeface="+mn-lt"/>
                          <a:ea typeface="+mn-ea"/>
                          <a:cs typeface="+mn-cs"/>
                        </a:rPr>
                        <a:t>: 1 GB equals 1,024 megabytes or approximately 1 billion bytes.</a:t>
                      </a:r>
                    </a:p>
                    <a:p>
                      <a:r>
                        <a:rPr lang="en-IN" sz="1800" b="1" i="0" kern="1200" dirty="0">
                          <a:solidFill>
                            <a:schemeClr val="dk1"/>
                          </a:solidFill>
                          <a:effectLst/>
                          <a:latin typeface="+mn-lt"/>
                          <a:ea typeface="+mn-ea"/>
                          <a:cs typeface="+mn-cs"/>
                        </a:rPr>
                        <a:t>Terabyte (TB)</a:t>
                      </a:r>
                      <a:r>
                        <a:rPr lang="en-IN" sz="1800" b="0" i="0" kern="1200" dirty="0">
                          <a:solidFill>
                            <a:schemeClr val="dk1"/>
                          </a:solidFill>
                          <a:effectLst/>
                          <a:latin typeface="+mn-lt"/>
                          <a:ea typeface="+mn-ea"/>
                          <a:cs typeface="+mn-cs"/>
                        </a:rPr>
                        <a:t>: 1 TB is equal to 1,024 gigabytes or approximately 1 trillion bytes.</a:t>
                      </a:r>
                    </a:p>
                  </a:txBody>
                  <a:tcPr/>
                </a:tc>
                <a:tc>
                  <a:txBody>
                    <a:bodyPr/>
                    <a:lstStyle/>
                    <a:p>
                      <a:r>
                        <a:rPr lang="en-IN" sz="1800" b="1" i="0" kern="1200" dirty="0">
                          <a:solidFill>
                            <a:schemeClr val="dk1"/>
                          </a:solidFill>
                          <a:effectLst/>
                          <a:latin typeface="+mn-lt"/>
                          <a:ea typeface="+mn-ea"/>
                          <a:cs typeface="+mn-cs"/>
                        </a:rPr>
                        <a:t>Petabyte (PB)</a:t>
                      </a:r>
                      <a:r>
                        <a:rPr lang="en-IN" sz="1800" b="0" i="0" kern="1200" dirty="0">
                          <a:solidFill>
                            <a:schemeClr val="dk1"/>
                          </a:solidFill>
                          <a:effectLst/>
                          <a:latin typeface="+mn-lt"/>
                          <a:ea typeface="+mn-ea"/>
                          <a:cs typeface="+mn-cs"/>
                        </a:rPr>
                        <a:t>: 1 PB is equivalent to 1,024 terabytes or 1 million gigabytes.</a:t>
                      </a:r>
                    </a:p>
                    <a:p>
                      <a:r>
                        <a:rPr lang="en-IN" sz="1800" b="1" i="0" kern="1200" dirty="0">
                          <a:solidFill>
                            <a:schemeClr val="dk1"/>
                          </a:solidFill>
                          <a:effectLst/>
                          <a:latin typeface="+mn-lt"/>
                          <a:ea typeface="+mn-ea"/>
                          <a:cs typeface="+mn-cs"/>
                        </a:rPr>
                        <a:t>Exabyte (EB)</a:t>
                      </a:r>
                      <a:r>
                        <a:rPr lang="en-IN" sz="1800" b="0" i="0" kern="1200" dirty="0">
                          <a:solidFill>
                            <a:schemeClr val="dk1"/>
                          </a:solidFill>
                          <a:effectLst/>
                          <a:latin typeface="+mn-lt"/>
                          <a:ea typeface="+mn-ea"/>
                          <a:cs typeface="+mn-cs"/>
                        </a:rPr>
                        <a:t>: 1 EB equals 1,024 petabytes or 1 billion gigabytes.</a:t>
                      </a:r>
                    </a:p>
                    <a:p>
                      <a:r>
                        <a:rPr lang="en-IN" sz="1800" b="1" i="0" kern="1200" dirty="0">
                          <a:solidFill>
                            <a:schemeClr val="dk1"/>
                          </a:solidFill>
                          <a:effectLst/>
                          <a:latin typeface="+mn-lt"/>
                          <a:ea typeface="+mn-ea"/>
                          <a:cs typeface="+mn-cs"/>
                        </a:rPr>
                        <a:t>Zettabyte (ZB)</a:t>
                      </a:r>
                      <a:r>
                        <a:rPr lang="en-IN" sz="1800" b="0" i="0" kern="1200" dirty="0">
                          <a:solidFill>
                            <a:schemeClr val="dk1"/>
                          </a:solidFill>
                          <a:effectLst/>
                          <a:latin typeface="+mn-lt"/>
                          <a:ea typeface="+mn-ea"/>
                          <a:cs typeface="+mn-cs"/>
                        </a:rPr>
                        <a:t>: 1 ZB is equal to 1,024 exabytes or 1 trillion gigabytes.</a:t>
                      </a:r>
                    </a:p>
                    <a:p>
                      <a:r>
                        <a:rPr lang="en-IN" sz="1800" b="1" i="0" kern="1200" dirty="0">
                          <a:solidFill>
                            <a:schemeClr val="dk1"/>
                          </a:solidFill>
                          <a:effectLst/>
                          <a:latin typeface="+mn-lt"/>
                          <a:ea typeface="+mn-ea"/>
                          <a:cs typeface="+mn-cs"/>
                        </a:rPr>
                        <a:t>Yottabyte (YB)</a:t>
                      </a:r>
                      <a:r>
                        <a:rPr lang="en-IN" sz="1800" b="0" i="0" kern="1200" dirty="0">
                          <a:solidFill>
                            <a:schemeClr val="dk1"/>
                          </a:solidFill>
                          <a:effectLst/>
                          <a:latin typeface="+mn-lt"/>
                          <a:ea typeface="+mn-ea"/>
                          <a:cs typeface="+mn-cs"/>
                        </a:rPr>
                        <a:t>: 1 YB represents 1,024 zettabytes or 1 quadrillion gigabytes.</a:t>
                      </a:r>
                    </a:p>
                  </a:txBody>
                  <a:tcPr/>
                </a:tc>
                <a:extLst>
                  <a:ext uri="{0D108BD9-81ED-4DB2-BD59-A6C34878D82A}">
                    <a16:rowId xmlns:a16="http://schemas.microsoft.com/office/drawing/2014/main" val="4262133420"/>
                  </a:ext>
                </a:extLst>
              </a:tr>
              <a:tr h="582107">
                <a:tc>
                  <a:txBody>
                    <a:bodyPr/>
                    <a:lstStyle/>
                    <a:p>
                      <a:r>
                        <a:rPr lang="en-IN" dirty="0"/>
                        <a:t>3</a:t>
                      </a:r>
                    </a:p>
                  </a:txBody>
                  <a:tcPr/>
                </a:tc>
                <a:tc>
                  <a:txBody>
                    <a:bodyPr/>
                    <a:lstStyle/>
                    <a:p>
                      <a:r>
                        <a:rPr lang="en-IN" dirty="0"/>
                        <a:t>Gradually Increases (Slow)</a:t>
                      </a:r>
                    </a:p>
                  </a:txBody>
                  <a:tcPr/>
                </a:tc>
                <a:tc>
                  <a:txBody>
                    <a:bodyPr/>
                    <a:lstStyle/>
                    <a:p>
                      <a:r>
                        <a:rPr lang="en-IN" dirty="0"/>
                        <a:t>Exponentially/ Rapidly Increases </a:t>
                      </a:r>
                    </a:p>
                  </a:txBody>
                  <a:tcPr/>
                </a:tc>
                <a:extLst>
                  <a:ext uri="{0D108BD9-81ED-4DB2-BD59-A6C34878D82A}">
                    <a16:rowId xmlns:a16="http://schemas.microsoft.com/office/drawing/2014/main" val="2727236224"/>
                  </a:ext>
                </a:extLst>
              </a:tr>
              <a:tr h="582107">
                <a:tc>
                  <a:txBody>
                    <a:bodyPr/>
                    <a:lstStyle/>
                    <a:p>
                      <a:r>
                        <a:rPr lang="en-IN" dirty="0"/>
                        <a:t>4</a:t>
                      </a:r>
                    </a:p>
                  </a:txBody>
                  <a:tcPr/>
                </a:tc>
                <a:tc>
                  <a:txBody>
                    <a:bodyPr/>
                    <a:lstStyle/>
                    <a:p>
                      <a:r>
                        <a:rPr lang="en-IN" dirty="0"/>
                        <a:t>Locally Present</a:t>
                      </a:r>
                    </a:p>
                  </a:txBody>
                  <a:tcPr/>
                </a:tc>
                <a:tc>
                  <a:txBody>
                    <a:bodyPr/>
                    <a:lstStyle/>
                    <a:p>
                      <a:r>
                        <a:rPr lang="en-IN" dirty="0"/>
                        <a:t>Globally Present</a:t>
                      </a:r>
                    </a:p>
                  </a:txBody>
                  <a:tcPr/>
                </a:tc>
                <a:extLst>
                  <a:ext uri="{0D108BD9-81ED-4DB2-BD59-A6C34878D82A}">
                    <a16:rowId xmlns:a16="http://schemas.microsoft.com/office/drawing/2014/main" val="1947913993"/>
                  </a:ext>
                </a:extLst>
              </a:tr>
              <a:tr h="582107">
                <a:tc>
                  <a:txBody>
                    <a:bodyPr/>
                    <a:lstStyle/>
                    <a:p>
                      <a:r>
                        <a:rPr lang="en-IN" dirty="0"/>
                        <a:t>5</a:t>
                      </a:r>
                    </a:p>
                  </a:txBody>
                  <a:tcPr/>
                </a:tc>
                <a:tc>
                  <a:txBody>
                    <a:bodyPr/>
                    <a:lstStyle/>
                    <a:p>
                      <a:r>
                        <a:rPr lang="en-IN" dirty="0"/>
                        <a:t>Centralized</a:t>
                      </a:r>
                    </a:p>
                  </a:txBody>
                  <a:tcPr/>
                </a:tc>
                <a:tc>
                  <a:txBody>
                    <a:bodyPr/>
                    <a:lstStyle/>
                    <a:p>
                      <a:r>
                        <a:rPr lang="en-IN" dirty="0"/>
                        <a:t>Distributed</a:t>
                      </a:r>
                    </a:p>
                  </a:txBody>
                  <a:tcPr/>
                </a:tc>
                <a:extLst>
                  <a:ext uri="{0D108BD9-81ED-4DB2-BD59-A6C34878D82A}">
                    <a16:rowId xmlns:a16="http://schemas.microsoft.com/office/drawing/2014/main" val="2190375972"/>
                  </a:ext>
                </a:extLst>
              </a:tr>
              <a:tr h="582107">
                <a:tc>
                  <a:txBody>
                    <a:bodyPr/>
                    <a:lstStyle/>
                    <a:p>
                      <a:r>
                        <a:rPr lang="en-IN" dirty="0"/>
                        <a:t>6</a:t>
                      </a:r>
                    </a:p>
                  </a:txBody>
                  <a:tcPr/>
                </a:tc>
                <a:tc>
                  <a:txBody>
                    <a:bodyPr/>
                    <a:lstStyle/>
                    <a:p>
                      <a:r>
                        <a:rPr lang="en-IN" dirty="0" err="1"/>
                        <a:t>Frameworks:Oracle</a:t>
                      </a:r>
                      <a:r>
                        <a:rPr lang="en-IN" dirty="0"/>
                        <a:t>, SQL Server</a:t>
                      </a:r>
                    </a:p>
                  </a:txBody>
                  <a:tcPr/>
                </a:tc>
                <a:tc>
                  <a:txBody>
                    <a:bodyPr/>
                    <a:lstStyle/>
                    <a:p>
                      <a:r>
                        <a:rPr lang="en-IN" dirty="0"/>
                        <a:t>Hadoop, Spark, Cassandra</a:t>
                      </a:r>
                    </a:p>
                  </a:txBody>
                  <a:tcPr/>
                </a:tc>
                <a:extLst>
                  <a:ext uri="{0D108BD9-81ED-4DB2-BD59-A6C34878D82A}">
                    <a16:rowId xmlns:a16="http://schemas.microsoft.com/office/drawing/2014/main" val="1757855885"/>
                  </a:ext>
                </a:extLst>
              </a:tr>
              <a:tr h="582107">
                <a:tc>
                  <a:txBody>
                    <a:bodyPr/>
                    <a:lstStyle/>
                    <a:p>
                      <a:r>
                        <a:rPr lang="en-IN" dirty="0"/>
                        <a:t>7</a:t>
                      </a:r>
                    </a:p>
                  </a:txBody>
                  <a:tcPr/>
                </a:tc>
                <a:tc>
                  <a:txBody>
                    <a:bodyPr/>
                    <a:lstStyle/>
                    <a:p>
                      <a:r>
                        <a:rPr lang="en-IN" dirty="0"/>
                        <a:t>Single Node</a:t>
                      </a:r>
                    </a:p>
                  </a:txBody>
                  <a:tcPr/>
                </a:tc>
                <a:tc>
                  <a:txBody>
                    <a:bodyPr/>
                    <a:lstStyle/>
                    <a:p>
                      <a:r>
                        <a:rPr lang="en-IN" dirty="0"/>
                        <a:t>Multiple Node</a:t>
                      </a:r>
                    </a:p>
                  </a:txBody>
                  <a:tcPr/>
                </a:tc>
                <a:extLst>
                  <a:ext uri="{0D108BD9-81ED-4DB2-BD59-A6C34878D82A}">
                    <a16:rowId xmlns:a16="http://schemas.microsoft.com/office/drawing/2014/main" val="718051514"/>
                  </a:ext>
                </a:extLst>
              </a:tr>
            </a:tbl>
          </a:graphicData>
        </a:graphic>
      </p:graphicFrame>
    </p:spTree>
    <p:extLst>
      <p:ext uri="{BB962C8B-B14F-4D97-AF65-F5344CB8AC3E}">
        <p14:creationId xmlns:p14="http://schemas.microsoft.com/office/powerpoint/2010/main" val="395395820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7F7A14CA634AE469B96691D94FD32F7" ma:contentTypeVersion="5" ma:contentTypeDescription="Create a new document." ma:contentTypeScope="" ma:versionID="47f2bed523330d5c64a8d2be25984712">
  <xsd:schema xmlns:xsd="http://www.w3.org/2001/XMLSchema" xmlns:xs="http://www.w3.org/2001/XMLSchema" xmlns:p="http://schemas.microsoft.com/office/2006/metadata/properties" xmlns:ns2="cec7fef7-e975-4ca8-918d-7eb5d545cf95" xmlns:ns3="6555ff34-ecb9-4dd7-8026-f8d44bab36a6" targetNamespace="http://schemas.microsoft.com/office/2006/metadata/properties" ma:root="true" ma:fieldsID="a4db161d7d27218d98f6b8797a2987cc" ns2:_="" ns3:_="">
    <xsd:import namespace="cec7fef7-e975-4ca8-918d-7eb5d545cf95"/>
    <xsd:import namespace="6555ff34-ecb9-4dd7-8026-f8d44bab36a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c7fef7-e975-4ca8-918d-7eb5d545cf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555ff34-ecb9-4dd7-8026-f8d44bab36a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F2C291-7F0D-47F9-9FCE-9B9ED75C5F19}"/>
</file>

<file path=customXml/itemProps2.xml><?xml version="1.0" encoding="utf-8"?>
<ds:datastoreItem xmlns:ds="http://schemas.openxmlformats.org/officeDocument/2006/customXml" ds:itemID="{36AA04D3-B793-418D-9486-78A71333867C}"/>
</file>

<file path=docProps/app.xml><?xml version="1.0" encoding="utf-8"?>
<Properties xmlns="http://schemas.openxmlformats.org/officeDocument/2006/extended-properties" xmlns:vt="http://schemas.openxmlformats.org/officeDocument/2006/docPropsVTypes">
  <Template>Retrospect</Template>
  <TotalTime>4128</TotalTime>
  <Words>2656</Words>
  <Application>Microsoft Office PowerPoint</Application>
  <PresentationFormat>Widescreen</PresentationFormat>
  <Paragraphs>277</Paragraphs>
  <Slides>54</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Arial</vt:lpstr>
      <vt:lpstr>Calibri</vt:lpstr>
      <vt:lpstr>Calibri Light</vt:lpstr>
      <vt:lpstr>Encode Sans Semi Expanded</vt:lpstr>
      <vt:lpstr>Nunito</vt:lpstr>
      <vt:lpstr>Roboto</vt:lpstr>
      <vt:lpstr>Symbol</vt:lpstr>
      <vt:lpstr>Times New Roman</vt:lpstr>
      <vt:lpstr>Wingdings</vt:lpstr>
      <vt:lpstr>Retrospect</vt:lpstr>
      <vt:lpstr>BIG DATA ANALYTICS (DSE 3264) </vt:lpstr>
      <vt:lpstr>PowerPoint Presentation</vt:lpstr>
      <vt:lpstr>PowerPoint Presentation</vt:lpstr>
      <vt:lpstr>PowerPoint Presentation</vt:lpstr>
      <vt:lpstr>PowerPoint Presentation</vt:lpstr>
      <vt:lpstr>Contents</vt:lpstr>
      <vt:lpstr>PowerPoint Presentation</vt:lpstr>
      <vt:lpstr>Why Big Data Analytics</vt:lpstr>
      <vt:lpstr>Small Data VS Big Data</vt:lpstr>
      <vt:lpstr>TYPES OF DATA</vt:lpstr>
      <vt:lpstr>Structured</vt:lpstr>
      <vt:lpstr>Unstructured</vt:lpstr>
      <vt:lpstr>Semi- Structured</vt:lpstr>
      <vt:lpstr>Data Generated On internet – Per minute</vt:lpstr>
      <vt:lpstr>Examples of Big Data</vt:lpstr>
      <vt:lpstr>Challenges of Big Data</vt:lpstr>
      <vt:lpstr>Fields of data that come under the umbrella of Big Data: (Generators of Data)</vt:lpstr>
      <vt:lpstr>Classify any data as Big Data ?</vt:lpstr>
      <vt:lpstr>Big Data Characteristics </vt:lpstr>
      <vt:lpstr>PowerPoint Presentation</vt:lpstr>
      <vt:lpstr>How we store and process this Big Data?</vt:lpstr>
      <vt:lpstr>Use case of Big Data Analysis – Gaming</vt:lpstr>
      <vt:lpstr>Use case of Big Data Analysis: Predict Hurricane’s landfall</vt:lpstr>
      <vt:lpstr>Big data Technologies/ Classes</vt:lpstr>
      <vt:lpstr>Big Data?</vt:lpstr>
      <vt:lpstr>Big Data Layout</vt:lpstr>
      <vt:lpstr>Apache Hadoop</vt:lpstr>
      <vt:lpstr>PowerPoint Presentation</vt:lpstr>
      <vt:lpstr>HDFS(Hadoop distributed file system)</vt:lpstr>
      <vt:lpstr>MapReduce</vt:lpstr>
      <vt:lpstr>HIVE</vt:lpstr>
      <vt:lpstr>Pig</vt:lpstr>
      <vt:lpstr>Traditional vs Big Data</vt:lpstr>
      <vt:lpstr>PowerPoint Presentation</vt:lpstr>
      <vt:lpstr>Traditional vs Big data  Approaches</vt:lpstr>
      <vt:lpstr>PowerPoint Presentation</vt:lpstr>
      <vt:lpstr>Life Cycle of Data</vt:lpstr>
      <vt:lpstr>Big Data Technology Stack </vt:lpstr>
      <vt:lpstr>Design of logical layers in a data processing</vt:lpstr>
      <vt:lpstr>Various Data Storage and Usage, Tools</vt:lpstr>
      <vt:lpstr>Various Data Storage and Usage, Tools</vt:lpstr>
      <vt:lpstr>Components Classification in Hadoop</vt:lpstr>
      <vt:lpstr>Components Classification</vt:lpstr>
      <vt:lpstr>Hadoop Ecosystem</vt:lpstr>
      <vt:lpstr>Hadoop 1 vs Hadoop 2 [MRV1 vs MRV2]</vt:lpstr>
      <vt:lpstr>Hadoop 1 vs Hadoop 2 [MRV1 vs MRV2]</vt:lpstr>
      <vt:lpstr>Hadoop V1 vs Hadoop V2</vt:lpstr>
      <vt:lpstr>PowerPoint Presentation</vt:lpstr>
      <vt:lpstr>Hadoop Technology</vt:lpstr>
      <vt:lpstr>Why TO Use Hadoop?</vt:lpstr>
      <vt:lpstr>MapReduce: </vt:lpstr>
      <vt:lpstr>MapReduce</vt:lpstr>
      <vt:lpstr>Phases of MapReduce: Word Count</vt:lpstr>
      <vt:lpstr>MapReduce : Case Study (Paper Correction and Identifying Topper)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Characteristics </dc:title>
  <dc:creator>Rashmi Laxmikant Malghan [MAHE-MIT]</dc:creator>
  <cp:lastModifiedBy>Shavantrevva Sangappa Bilake [MAHE-MIT]</cp:lastModifiedBy>
  <cp:revision>52</cp:revision>
  <dcterms:created xsi:type="dcterms:W3CDTF">2023-02-01T07:07:25Z</dcterms:created>
  <dcterms:modified xsi:type="dcterms:W3CDTF">2024-01-09T10:57:47Z</dcterms:modified>
</cp:coreProperties>
</file>